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handoutMasterIdLst>
    <p:handoutMasterId r:id="rId17"/>
  </p:handoutMasterIdLst>
  <p:sldIdLst>
    <p:sldId id="256" r:id="rId2"/>
    <p:sldId id="286" r:id="rId3"/>
    <p:sldId id="284" r:id="rId4"/>
    <p:sldId id="287" r:id="rId5"/>
    <p:sldId id="267" r:id="rId6"/>
    <p:sldId id="272" r:id="rId7"/>
    <p:sldId id="273" r:id="rId8"/>
    <p:sldId id="276" r:id="rId9"/>
    <p:sldId id="277" r:id="rId10"/>
    <p:sldId id="279" r:id="rId11"/>
    <p:sldId id="278" r:id="rId12"/>
    <p:sldId id="280" r:id="rId13"/>
    <p:sldId id="283" r:id="rId14"/>
    <p:sldId id="262" r:id="rId15"/>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253"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CBA"/>
    <a:srgbClr val="008080"/>
    <a:srgbClr val="297083"/>
    <a:srgbClr val="7E9EB8"/>
    <a:srgbClr val="3EA4E1"/>
    <a:srgbClr val="83DAF5"/>
    <a:srgbClr val="13B5EA"/>
    <a:srgbClr val="5A7411"/>
    <a:srgbClr val="4B721D"/>
    <a:srgbClr val="8DC7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43" autoAdjust="0"/>
    <p:restoredTop sz="96837" autoAdjust="0"/>
  </p:normalViewPr>
  <p:slideViewPr>
    <p:cSldViewPr>
      <p:cViewPr varScale="1">
        <p:scale>
          <a:sx n="104" d="100"/>
          <a:sy n="104" d="100"/>
        </p:scale>
        <p:origin x="-420" y="-78"/>
      </p:cViewPr>
      <p:guideLst>
        <p:guide orient="horz" pos="1253"/>
        <p:guide pos="2880"/>
      </p:guideLst>
    </p:cSldViewPr>
  </p:slid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23F956-B045-41A8-B120-397AB6B4B92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3D96251B-5844-45B1-96F0-AF4867C3FF3C}">
      <dgm:prSet phldrT="[Text]"/>
      <dgm:spPr>
        <a:solidFill>
          <a:schemeClr val="accent3"/>
        </a:solidFill>
      </dgm:spPr>
      <dgm:t>
        <a:bodyPr/>
        <a:lstStyle/>
        <a:p>
          <a:r>
            <a:rPr lang="en-US" dirty="0" smtClean="0"/>
            <a:t>Phase 1: Scoping, Data Acquisition</a:t>
          </a:r>
          <a:endParaRPr lang="en-US" dirty="0"/>
        </a:p>
      </dgm:t>
    </dgm:pt>
    <dgm:pt modelId="{8D0CDE86-2592-4DF9-9A72-491995F53626}" type="parTrans" cxnId="{2BE71FFE-4518-49E7-AB5F-3C9A8D8FA9E9}">
      <dgm:prSet/>
      <dgm:spPr/>
      <dgm:t>
        <a:bodyPr/>
        <a:lstStyle/>
        <a:p>
          <a:endParaRPr lang="en-US"/>
        </a:p>
      </dgm:t>
    </dgm:pt>
    <dgm:pt modelId="{BF80F968-E5FD-466F-94C6-AABB8EA59DD9}" type="sibTrans" cxnId="{2BE71FFE-4518-49E7-AB5F-3C9A8D8FA9E9}">
      <dgm:prSet/>
      <dgm:spPr/>
      <dgm:t>
        <a:bodyPr/>
        <a:lstStyle/>
        <a:p>
          <a:endParaRPr lang="en-US"/>
        </a:p>
      </dgm:t>
    </dgm:pt>
    <dgm:pt modelId="{04E3FD8C-9B00-4FE8-8091-3481A77BF971}">
      <dgm:prSet phldrT="[Text]"/>
      <dgm:spPr/>
      <dgm:t>
        <a:bodyPr/>
        <a:lstStyle/>
        <a:p>
          <a:r>
            <a:rPr lang="en-US" dirty="0" smtClean="0"/>
            <a:t>Scoping study of available spatial data on Australian Marine Habitats</a:t>
          </a:r>
          <a:endParaRPr lang="en-US" dirty="0"/>
        </a:p>
      </dgm:t>
    </dgm:pt>
    <dgm:pt modelId="{386D0F47-B41B-45A4-B616-6CC5BC866724}" type="parTrans" cxnId="{5A28AF15-F464-4FF9-A5AB-8B120B9128B7}">
      <dgm:prSet/>
      <dgm:spPr/>
      <dgm:t>
        <a:bodyPr/>
        <a:lstStyle/>
        <a:p>
          <a:endParaRPr lang="en-US"/>
        </a:p>
      </dgm:t>
    </dgm:pt>
    <dgm:pt modelId="{D14C9B10-50D3-4031-B23D-98A1F6488BC7}" type="sibTrans" cxnId="{5A28AF15-F464-4FF9-A5AB-8B120B9128B7}">
      <dgm:prSet/>
      <dgm:spPr/>
      <dgm:t>
        <a:bodyPr/>
        <a:lstStyle/>
        <a:p>
          <a:endParaRPr lang="en-US"/>
        </a:p>
      </dgm:t>
    </dgm:pt>
    <dgm:pt modelId="{A6C48992-5503-4AEF-B50C-6581288C6CAC}">
      <dgm:prSet phldrT="[Text]"/>
      <dgm:spPr>
        <a:solidFill>
          <a:schemeClr val="accent6"/>
        </a:solidFill>
      </dgm:spPr>
      <dgm:t>
        <a:bodyPr/>
        <a:lstStyle/>
        <a:p>
          <a:r>
            <a:rPr lang="en-US" dirty="0" smtClean="0"/>
            <a:t>Phase 2: Infrastructure Development, Data Management</a:t>
          </a:r>
          <a:endParaRPr lang="en-US" dirty="0"/>
        </a:p>
      </dgm:t>
    </dgm:pt>
    <dgm:pt modelId="{86D69AC8-C306-4B26-BF4A-D307C6B8BC39}" type="parTrans" cxnId="{06DDB0B4-4DA7-4A62-A48B-F7E0C1F44B7A}">
      <dgm:prSet/>
      <dgm:spPr/>
      <dgm:t>
        <a:bodyPr/>
        <a:lstStyle/>
        <a:p>
          <a:endParaRPr lang="en-US"/>
        </a:p>
      </dgm:t>
    </dgm:pt>
    <dgm:pt modelId="{6A621791-09F9-4E3A-9D31-F7B9DDCB2443}" type="sibTrans" cxnId="{06DDB0B4-4DA7-4A62-A48B-F7E0C1F44B7A}">
      <dgm:prSet/>
      <dgm:spPr/>
      <dgm:t>
        <a:bodyPr/>
        <a:lstStyle/>
        <a:p>
          <a:endParaRPr lang="en-US"/>
        </a:p>
      </dgm:t>
    </dgm:pt>
    <dgm:pt modelId="{C328E0E9-D1AA-4AF2-B299-46D7EB8564D9}">
      <dgm:prSet phldrT="[Text]"/>
      <dgm:spPr/>
      <dgm:t>
        <a:bodyPr/>
        <a:lstStyle/>
        <a:p>
          <a:r>
            <a:rPr lang="en-US" dirty="0" smtClean="0"/>
            <a:t>Data Acquisition</a:t>
          </a:r>
          <a:endParaRPr lang="en-US" dirty="0"/>
        </a:p>
      </dgm:t>
    </dgm:pt>
    <dgm:pt modelId="{5CD28F63-A492-42CD-9B6C-E96BD5219080}" type="parTrans" cxnId="{8C3BEB9F-DF16-438F-971A-668B2E006B20}">
      <dgm:prSet/>
      <dgm:spPr/>
      <dgm:t>
        <a:bodyPr/>
        <a:lstStyle/>
        <a:p>
          <a:endParaRPr lang="en-US"/>
        </a:p>
      </dgm:t>
    </dgm:pt>
    <dgm:pt modelId="{8C96CD5C-E26C-49AC-8931-5EFCA9FFBC16}" type="sibTrans" cxnId="{8C3BEB9F-DF16-438F-971A-668B2E006B20}">
      <dgm:prSet/>
      <dgm:spPr/>
      <dgm:t>
        <a:bodyPr/>
        <a:lstStyle/>
        <a:p>
          <a:endParaRPr lang="en-US"/>
        </a:p>
      </dgm:t>
    </dgm:pt>
    <dgm:pt modelId="{719A2690-1782-44B2-BC11-A88634D9E341}">
      <dgm:prSet phldrT="[Text]"/>
      <dgm:spPr>
        <a:solidFill>
          <a:schemeClr val="accent2"/>
        </a:solidFill>
      </dgm:spPr>
      <dgm:t>
        <a:bodyPr/>
        <a:lstStyle/>
        <a:p>
          <a:r>
            <a:rPr lang="en-US" dirty="0" smtClean="0"/>
            <a:t>Phase 3: Data Publishing and Extension Activities</a:t>
          </a:r>
          <a:endParaRPr lang="en-US" dirty="0"/>
        </a:p>
      </dgm:t>
    </dgm:pt>
    <dgm:pt modelId="{38458C9C-9165-4F2D-A663-9B03C91EEE9F}" type="parTrans" cxnId="{5B574B91-A6A7-4311-8996-A8D32C1AF9E4}">
      <dgm:prSet/>
      <dgm:spPr/>
      <dgm:t>
        <a:bodyPr/>
        <a:lstStyle/>
        <a:p>
          <a:endParaRPr lang="en-US"/>
        </a:p>
      </dgm:t>
    </dgm:pt>
    <dgm:pt modelId="{3A008926-8178-4333-805A-DC6D26355906}" type="sibTrans" cxnId="{5B574B91-A6A7-4311-8996-A8D32C1AF9E4}">
      <dgm:prSet/>
      <dgm:spPr/>
      <dgm:t>
        <a:bodyPr/>
        <a:lstStyle/>
        <a:p>
          <a:endParaRPr lang="en-US"/>
        </a:p>
      </dgm:t>
    </dgm:pt>
    <dgm:pt modelId="{176154AB-69B3-457C-A62C-CE728876C152}">
      <dgm:prSet phldrT="[Text]"/>
      <dgm:spPr/>
      <dgm:t>
        <a:bodyPr/>
        <a:lstStyle/>
        <a:p>
          <a:r>
            <a:rPr lang="en-US" dirty="0" smtClean="0"/>
            <a:t>Classification and amalgamation of a national marine layer</a:t>
          </a:r>
          <a:endParaRPr lang="en-US" dirty="0"/>
        </a:p>
      </dgm:t>
    </dgm:pt>
    <dgm:pt modelId="{AF2AE034-857B-45E0-9C6A-DCFAD9981405}" type="parTrans" cxnId="{8EDBB9AA-29EE-4E0E-8F23-E4C9C74FED5B}">
      <dgm:prSet/>
      <dgm:spPr/>
      <dgm:t>
        <a:bodyPr/>
        <a:lstStyle/>
        <a:p>
          <a:endParaRPr lang="en-US"/>
        </a:p>
      </dgm:t>
    </dgm:pt>
    <dgm:pt modelId="{94FD52BE-2E45-4C70-9180-13DC7CD8FD8D}" type="sibTrans" cxnId="{8EDBB9AA-29EE-4E0E-8F23-E4C9C74FED5B}">
      <dgm:prSet/>
      <dgm:spPr/>
      <dgm:t>
        <a:bodyPr/>
        <a:lstStyle/>
        <a:p>
          <a:endParaRPr lang="en-US"/>
        </a:p>
      </dgm:t>
    </dgm:pt>
    <dgm:pt modelId="{0F8670E0-5817-4FA8-A1F4-38B9BF87EE4A}">
      <dgm:prSet phldrT="[Text]"/>
      <dgm:spPr/>
      <dgm:t>
        <a:bodyPr/>
        <a:lstStyle/>
        <a:p>
          <a:r>
            <a:rPr lang="en-US" dirty="0" smtClean="0"/>
            <a:t>Establish procedures for data and metadata</a:t>
          </a:r>
          <a:endParaRPr lang="en-US" dirty="0"/>
        </a:p>
      </dgm:t>
    </dgm:pt>
    <dgm:pt modelId="{C072CEEB-2EDB-4031-9AC2-690F7CEE7346}" type="parTrans" cxnId="{C4566C29-4BE9-4061-BC54-122732503F3B}">
      <dgm:prSet/>
      <dgm:spPr/>
      <dgm:t>
        <a:bodyPr/>
        <a:lstStyle/>
        <a:p>
          <a:endParaRPr lang="en-US"/>
        </a:p>
      </dgm:t>
    </dgm:pt>
    <dgm:pt modelId="{1B39E28F-9C0A-4E20-8D9A-07B3C8DF3541}" type="sibTrans" cxnId="{C4566C29-4BE9-4061-BC54-122732503F3B}">
      <dgm:prSet/>
      <dgm:spPr/>
      <dgm:t>
        <a:bodyPr/>
        <a:lstStyle/>
        <a:p>
          <a:endParaRPr lang="en-US"/>
        </a:p>
      </dgm:t>
    </dgm:pt>
    <dgm:pt modelId="{6A0585B1-2686-4C1B-A047-0DE69CEB9630}">
      <dgm:prSet phldrT="[Text]"/>
      <dgm:spPr/>
      <dgm:t>
        <a:bodyPr/>
        <a:lstStyle/>
        <a:p>
          <a:r>
            <a:rPr lang="en-US" dirty="0" smtClean="0"/>
            <a:t>Establish marine habitat classification ontology</a:t>
          </a:r>
          <a:endParaRPr lang="en-US" dirty="0"/>
        </a:p>
      </dgm:t>
    </dgm:pt>
    <dgm:pt modelId="{D56FF189-9FCD-4B7B-924C-F276A5AE5FA8}" type="parTrans" cxnId="{05413D24-31D5-4D83-BDCB-7C9FB3D9AFEA}">
      <dgm:prSet/>
      <dgm:spPr/>
      <dgm:t>
        <a:bodyPr/>
        <a:lstStyle/>
        <a:p>
          <a:endParaRPr lang="en-US"/>
        </a:p>
      </dgm:t>
    </dgm:pt>
    <dgm:pt modelId="{A1AC8E71-4C8B-4295-B3FC-513562B1977C}" type="sibTrans" cxnId="{05413D24-31D5-4D83-BDCB-7C9FB3D9AFEA}">
      <dgm:prSet/>
      <dgm:spPr/>
      <dgm:t>
        <a:bodyPr/>
        <a:lstStyle/>
        <a:p>
          <a:endParaRPr lang="en-US"/>
        </a:p>
      </dgm:t>
    </dgm:pt>
    <dgm:pt modelId="{6B03BDB7-74C6-4CAF-8760-C9EA2BFA9886}">
      <dgm:prSet phldrT="[Text]"/>
      <dgm:spPr/>
      <dgm:t>
        <a:bodyPr/>
        <a:lstStyle/>
        <a:p>
          <a:r>
            <a:rPr lang="en-US" dirty="0" smtClean="0"/>
            <a:t>Design information and systems architecture</a:t>
          </a:r>
          <a:endParaRPr lang="en-US" dirty="0"/>
        </a:p>
      </dgm:t>
    </dgm:pt>
    <dgm:pt modelId="{9A876C98-3297-49EF-B49B-45DC05602E59}" type="parTrans" cxnId="{8D72B70F-670F-45AB-A733-75FE0D5B54FD}">
      <dgm:prSet/>
      <dgm:spPr/>
      <dgm:t>
        <a:bodyPr/>
        <a:lstStyle/>
        <a:p>
          <a:endParaRPr lang="en-US"/>
        </a:p>
      </dgm:t>
    </dgm:pt>
    <dgm:pt modelId="{CE11217D-2EAB-4B65-BF98-D2177F52DF15}" type="sibTrans" cxnId="{8D72B70F-670F-45AB-A733-75FE0D5B54FD}">
      <dgm:prSet/>
      <dgm:spPr/>
      <dgm:t>
        <a:bodyPr/>
        <a:lstStyle/>
        <a:p>
          <a:endParaRPr lang="en-US"/>
        </a:p>
      </dgm:t>
    </dgm:pt>
    <dgm:pt modelId="{96D494B6-11C8-45AF-AABE-80BB8ECE8E36}">
      <dgm:prSet phldrT="[Text]"/>
      <dgm:spPr/>
      <dgm:t>
        <a:bodyPr/>
        <a:lstStyle/>
        <a:p>
          <a:r>
            <a:rPr lang="en-US" dirty="0" smtClean="0"/>
            <a:t>Establish spatial database and begin populating</a:t>
          </a:r>
          <a:endParaRPr lang="en-US" dirty="0"/>
        </a:p>
      </dgm:t>
    </dgm:pt>
    <dgm:pt modelId="{7F4B1C27-A3AD-4BF0-80A6-8C9D7432614D}" type="parTrans" cxnId="{2902B2F4-3FA9-4290-8DD6-CCFD238FEBC5}">
      <dgm:prSet/>
      <dgm:spPr/>
      <dgm:t>
        <a:bodyPr/>
        <a:lstStyle/>
        <a:p>
          <a:endParaRPr lang="en-US"/>
        </a:p>
      </dgm:t>
    </dgm:pt>
    <dgm:pt modelId="{C47A8EA2-7EA7-4440-AFA6-28FF6B5F9578}" type="sibTrans" cxnId="{2902B2F4-3FA9-4290-8DD6-CCFD238FEBC5}">
      <dgm:prSet/>
      <dgm:spPr/>
      <dgm:t>
        <a:bodyPr/>
        <a:lstStyle/>
        <a:p>
          <a:endParaRPr lang="en-US"/>
        </a:p>
      </dgm:t>
    </dgm:pt>
    <dgm:pt modelId="{6B91F529-2CE4-4CAE-99E3-E41F8B01A995}">
      <dgm:prSet phldrT="[Text]"/>
      <dgm:spPr/>
      <dgm:t>
        <a:bodyPr/>
        <a:lstStyle/>
        <a:p>
          <a:r>
            <a:rPr lang="en-US" dirty="0" smtClean="0"/>
            <a:t>Establish web services for data access</a:t>
          </a:r>
          <a:endParaRPr lang="en-US" dirty="0"/>
        </a:p>
      </dgm:t>
    </dgm:pt>
    <dgm:pt modelId="{5E57A8D6-3E16-4210-95FE-D84016B4B4BB}" type="parTrans" cxnId="{024D24E0-03D6-47F6-8C06-4C83E8893A70}">
      <dgm:prSet/>
      <dgm:spPr/>
      <dgm:t>
        <a:bodyPr/>
        <a:lstStyle/>
        <a:p>
          <a:endParaRPr lang="en-US"/>
        </a:p>
      </dgm:t>
    </dgm:pt>
    <dgm:pt modelId="{3CA80A74-0A74-42DB-B28E-981117C3FB6B}" type="sibTrans" cxnId="{024D24E0-03D6-47F6-8C06-4C83E8893A70}">
      <dgm:prSet/>
      <dgm:spPr/>
      <dgm:t>
        <a:bodyPr/>
        <a:lstStyle/>
        <a:p>
          <a:endParaRPr lang="en-US"/>
        </a:p>
      </dgm:t>
    </dgm:pt>
    <dgm:pt modelId="{695A509A-05F2-440A-9BEA-CFBE4DCD4045}">
      <dgm:prSet phldrT="[Text]"/>
      <dgm:spPr/>
      <dgm:t>
        <a:bodyPr/>
        <a:lstStyle/>
        <a:p>
          <a:r>
            <a:rPr lang="en-US" dirty="0" smtClean="0"/>
            <a:t>Establish vocabulary services</a:t>
          </a:r>
          <a:endParaRPr lang="en-US" dirty="0"/>
        </a:p>
      </dgm:t>
    </dgm:pt>
    <dgm:pt modelId="{21072002-8D3F-49D9-894D-F51C3A8E7475}" type="parTrans" cxnId="{55B4F887-BDED-4427-89E6-3CD5FF7B54F0}">
      <dgm:prSet/>
      <dgm:spPr/>
      <dgm:t>
        <a:bodyPr/>
        <a:lstStyle/>
        <a:p>
          <a:endParaRPr lang="en-US"/>
        </a:p>
      </dgm:t>
    </dgm:pt>
    <dgm:pt modelId="{4CEA3895-F1A4-4EF9-B134-52401EA91C60}" type="sibTrans" cxnId="{55B4F887-BDED-4427-89E6-3CD5FF7B54F0}">
      <dgm:prSet/>
      <dgm:spPr/>
      <dgm:t>
        <a:bodyPr/>
        <a:lstStyle/>
        <a:p>
          <a:endParaRPr lang="en-US"/>
        </a:p>
      </dgm:t>
    </dgm:pt>
    <dgm:pt modelId="{29B56557-AEA7-4583-90DE-64F1E446245E}">
      <dgm:prSet phldrT="[Text]"/>
      <dgm:spPr/>
      <dgm:t>
        <a:bodyPr/>
        <a:lstStyle/>
        <a:p>
          <a:r>
            <a:rPr lang="en-US" dirty="0" smtClean="0"/>
            <a:t>Review of marine classification </a:t>
          </a:r>
          <a:endParaRPr lang="en-US" dirty="0"/>
        </a:p>
      </dgm:t>
    </dgm:pt>
    <dgm:pt modelId="{709ED647-2C02-49BC-BCD7-305DD1C98E28}" type="parTrans" cxnId="{A3065164-E12A-4267-99A8-8074A3963A95}">
      <dgm:prSet/>
      <dgm:spPr/>
      <dgm:t>
        <a:bodyPr/>
        <a:lstStyle/>
        <a:p>
          <a:endParaRPr lang="en-US"/>
        </a:p>
      </dgm:t>
    </dgm:pt>
    <dgm:pt modelId="{0A3EE79F-9098-467A-BCD2-3E43DCB998F1}" type="sibTrans" cxnId="{A3065164-E12A-4267-99A8-8074A3963A95}">
      <dgm:prSet/>
      <dgm:spPr/>
      <dgm:t>
        <a:bodyPr/>
        <a:lstStyle/>
        <a:p>
          <a:endParaRPr lang="en-US"/>
        </a:p>
      </dgm:t>
    </dgm:pt>
    <dgm:pt modelId="{4E0F73ED-B0C0-459A-95F0-6BF79C0D4FC5}">
      <dgm:prSet phldrT="[Text]"/>
      <dgm:spPr/>
      <dgm:t>
        <a:bodyPr/>
        <a:lstStyle/>
        <a:p>
          <a:r>
            <a:rPr lang="en-US" dirty="0" smtClean="0"/>
            <a:t>Upload data onto SeaMap Australia Website</a:t>
          </a:r>
          <a:endParaRPr lang="en-US" dirty="0"/>
        </a:p>
      </dgm:t>
    </dgm:pt>
    <dgm:pt modelId="{3303ADB3-2845-446D-BA1F-180492BDECEA}" type="parTrans" cxnId="{874311A9-6B32-4563-8877-5E60899D8E0C}">
      <dgm:prSet/>
      <dgm:spPr/>
      <dgm:t>
        <a:bodyPr/>
        <a:lstStyle/>
        <a:p>
          <a:endParaRPr lang="en-US"/>
        </a:p>
      </dgm:t>
    </dgm:pt>
    <dgm:pt modelId="{6B405B5D-A3DB-412C-877B-E4BEAFE2B87C}" type="sibTrans" cxnId="{874311A9-6B32-4563-8877-5E60899D8E0C}">
      <dgm:prSet/>
      <dgm:spPr/>
      <dgm:t>
        <a:bodyPr/>
        <a:lstStyle/>
        <a:p>
          <a:endParaRPr lang="en-US"/>
        </a:p>
      </dgm:t>
    </dgm:pt>
    <dgm:pt modelId="{2D74E8E9-0CD5-40D2-93F3-79B34B756624}">
      <dgm:prSet phldrT="[Text]"/>
      <dgm:spPr/>
      <dgm:t>
        <a:bodyPr/>
        <a:lstStyle/>
        <a:p>
          <a:r>
            <a:rPr lang="en-US" dirty="0" smtClean="0"/>
            <a:t>AODN integration</a:t>
          </a:r>
          <a:endParaRPr lang="en-US" dirty="0"/>
        </a:p>
      </dgm:t>
    </dgm:pt>
    <dgm:pt modelId="{810E9277-4566-4EEE-8751-5CDAAE8738B9}" type="parTrans" cxnId="{2412CE72-98C4-4693-BAC2-7A58273F0297}">
      <dgm:prSet/>
      <dgm:spPr/>
      <dgm:t>
        <a:bodyPr/>
        <a:lstStyle/>
        <a:p>
          <a:endParaRPr lang="en-US"/>
        </a:p>
      </dgm:t>
    </dgm:pt>
    <dgm:pt modelId="{DBF20A2B-B6FD-4324-87E9-63ED040FE985}" type="sibTrans" cxnId="{2412CE72-98C4-4693-BAC2-7A58273F0297}">
      <dgm:prSet/>
      <dgm:spPr/>
      <dgm:t>
        <a:bodyPr/>
        <a:lstStyle/>
        <a:p>
          <a:endParaRPr lang="en-US"/>
        </a:p>
      </dgm:t>
    </dgm:pt>
    <dgm:pt modelId="{76CAB14B-04E0-41C6-9D98-FD0CB0A140C4}">
      <dgm:prSet phldrT="[Text]"/>
      <dgm:spPr/>
      <dgm:t>
        <a:bodyPr/>
        <a:lstStyle/>
        <a:p>
          <a:r>
            <a:rPr lang="en-US" dirty="0" smtClean="0"/>
            <a:t>ANDS integration </a:t>
          </a:r>
          <a:endParaRPr lang="en-US" dirty="0"/>
        </a:p>
      </dgm:t>
    </dgm:pt>
    <dgm:pt modelId="{DA091AA5-4875-41CB-A2B5-3289ED9B7648}" type="parTrans" cxnId="{C3EFE862-E361-466F-916C-89E183CE6C71}">
      <dgm:prSet/>
      <dgm:spPr/>
      <dgm:t>
        <a:bodyPr/>
        <a:lstStyle/>
        <a:p>
          <a:endParaRPr lang="en-US"/>
        </a:p>
      </dgm:t>
    </dgm:pt>
    <dgm:pt modelId="{354B29A8-22DC-4ED6-A43C-E488714445C4}" type="sibTrans" cxnId="{C3EFE862-E361-466F-916C-89E183CE6C71}">
      <dgm:prSet/>
      <dgm:spPr/>
      <dgm:t>
        <a:bodyPr/>
        <a:lstStyle/>
        <a:p>
          <a:endParaRPr lang="en-US"/>
        </a:p>
      </dgm:t>
    </dgm:pt>
    <dgm:pt modelId="{0C97EE24-8EE8-460D-AAC3-9E3CA8743792}">
      <dgm:prSet phldrT="[Text]"/>
      <dgm:spPr/>
      <dgm:t>
        <a:bodyPr/>
        <a:lstStyle/>
        <a:p>
          <a:r>
            <a:rPr lang="en-US" dirty="0" smtClean="0"/>
            <a:t>Publish maps and website</a:t>
          </a:r>
          <a:endParaRPr lang="en-US" dirty="0"/>
        </a:p>
      </dgm:t>
    </dgm:pt>
    <dgm:pt modelId="{04CC8671-A39B-4790-B946-FC0A5BD68FDA}" type="parTrans" cxnId="{163FF219-8B47-4FEF-84F0-5D94C0B05FC9}">
      <dgm:prSet/>
      <dgm:spPr/>
      <dgm:t>
        <a:bodyPr/>
        <a:lstStyle/>
        <a:p>
          <a:endParaRPr lang="en-US"/>
        </a:p>
      </dgm:t>
    </dgm:pt>
    <dgm:pt modelId="{63C0B7DF-9D6B-45B0-91A5-2879AC04129A}" type="sibTrans" cxnId="{163FF219-8B47-4FEF-84F0-5D94C0B05FC9}">
      <dgm:prSet/>
      <dgm:spPr/>
      <dgm:t>
        <a:bodyPr/>
        <a:lstStyle/>
        <a:p>
          <a:endParaRPr lang="en-US"/>
        </a:p>
      </dgm:t>
    </dgm:pt>
    <dgm:pt modelId="{E114CA2E-7800-4C4B-B160-11A86AAFEB94}">
      <dgm:prSet phldrT="[Text]"/>
      <dgm:spPr/>
      <dgm:t>
        <a:bodyPr/>
        <a:lstStyle/>
        <a:p>
          <a:r>
            <a:rPr lang="en-US" dirty="0" smtClean="0"/>
            <a:t>Launch SeaMap Australia at AMSA 2017 in Darwin.</a:t>
          </a:r>
          <a:endParaRPr lang="en-US" dirty="0"/>
        </a:p>
      </dgm:t>
    </dgm:pt>
    <dgm:pt modelId="{5A0B79F1-90F7-4BEA-81C0-B5C804C6AD77}" type="parTrans" cxnId="{2DD55C24-27D5-48B4-883D-00D0ED7F219E}">
      <dgm:prSet/>
      <dgm:spPr/>
      <dgm:t>
        <a:bodyPr/>
        <a:lstStyle/>
        <a:p>
          <a:endParaRPr lang="en-US"/>
        </a:p>
      </dgm:t>
    </dgm:pt>
    <dgm:pt modelId="{53089678-DB1D-4053-B1B4-7B6338AFB4B2}" type="sibTrans" cxnId="{2DD55C24-27D5-48B4-883D-00D0ED7F219E}">
      <dgm:prSet/>
      <dgm:spPr/>
      <dgm:t>
        <a:bodyPr/>
        <a:lstStyle/>
        <a:p>
          <a:endParaRPr lang="en-US"/>
        </a:p>
      </dgm:t>
    </dgm:pt>
    <dgm:pt modelId="{A02D3371-D9CC-462E-B1D7-13BB33071414}" type="pres">
      <dgm:prSet presAssocID="{B323F956-B045-41A8-B120-397AB6B4B923}" presName="Name0" presStyleCnt="0">
        <dgm:presLayoutVars>
          <dgm:dir/>
          <dgm:animLvl val="lvl"/>
          <dgm:resizeHandles val="exact"/>
        </dgm:presLayoutVars>
      </dgm:prSet>
      <dgm:spPr/>
      <dgm:t>
        <a:bodyPr/>
        <a:lstStyle/>
        <a:p>
          <a:endParaRPr lang="en-US"/>
        </a:p>
      </dgm:t>
    </dgm:pt>
    <dgm:pt modelId="{BCE91ACB-4A4A-4A0C-9506-0BB8213599A1}" type="pres">
      <dgm:prSet presAssocID="{3D96251B-5844-45B1-96F0-AF4867C3FF3C}" presName="composite" presStyleCnt="0"/>
      <dgm:spPr/>
    </dgm:pt>
    <dgm:pt modelId="{EC66666D-10B5-4EA1-8342-37D0423396F3}" type="pres">
      <dgm:prSet presAssocID="{3D96251B-5844-45B1-96F0-AF4867C3FF3C}" presName="parTx" presStyleLbl="alignNode1" presStyleIdx="0" presStyleCnt="3">
        <dgm:presLayoutVars>
          <dgm:chMax val="0"/>
          <dgm:chPref val="0"/>
          <dgm:bulletEnabled val="1"/>
        </dgm:presLayoutVars>
      </dgm:prSet>
      <dgm:spPr/>
      <dgm:t>
        <a:bodyPr/>
        <a:lstStyle/>
        <a:p>
          <a:endParaRPr lang="en-US"/>
        </a:p>
      </dgm:t>
    </dgm:pt>
    <dgm:pt modelId="{3766C03C-4FA2-4CDD-A885-FFE8550F4C36}" type="pres">
      <dgm:prSet presAssocID="{3D96251B-5844-45B1-96F0-AF4867C3FF3C}" presName="desTx" presStyleLbl="alignAccFollowNode1" presStyleIdx="0" presStyleCnt="3">
        <dgm:presLayoutVars>
          <dgm:bulletEnabled val="1"/>
        </dgm:presLayoutVars>
      </dgm:prSet>
      <dgm:spPr/>
      <dgm:t>
        <a:bodyPr/>
        <a:lstStyle/>
        <a:p>
          <a:endParaRPr lang="en-US"/>
        </a:p>
      </dgm:t>
    </dgm:pt>
    <dgm:pt modelId="{D6BB4AD1-E187-482C-8533-FB6EDE5251DD}" type="pres">
      <dgm:prSet presAssocID="{BF80F968-E5FD-466F-94C6-AABB8EA59DD9}" presName="space" presStyleCnt="0"/>
      <dgm:spPr/>
    </dgm:pt>
    <dgm:pt modelId="{59649F4F-AC8A-49BB-864B-FC7A91E63AC2}" type="pres">
      <dgm:prSet presAssocID="{A6C48992-5503-4AEF-B50C-6581288C6CAC}" presName="composite" presStyleCnt="0"/>
      <dgm:spPr/>
    </dgm:pt>
    <dgm:pt modelId="{A12ABA36-C748-4F2B-84DB-2D34423B595A}" type="pres">
      <dgm:prSet presAssocID="{A6C48992-5503-4AEF-B50C-6581288C6CAC}" presName="parTx" presStyleLbl="alignNode1" presStyleIdx="1" presStyleCnt="3">
        <dgm:presLayoutVars>
          <dgm:chMax val="0"/>
          <dgm:chPref val="0"/>
          <dgm:bulletEnabled val="1"/>
        </dgm:presLayoutVars>
      </dgm:prSet>
      <dgm:spPr/>
      <dgm:t>
        <a:bodyPr/>
        <a:lstStyle/>
        <a:p>
          <a:endParaRPr lang="en-US"/>
        </a:p>
      </dgm:t>
    </dgm:pt>
    <dgm:pt modelId="{43C42757-8170-4BE1-8C2C-2B892314C366}" type="pres">
      <dgm:prSet presAssocID="{A6C48992-5503-4AEF-B50C-6581288C6CAC}" presName="desTx" presStyleLbl="alignAccFollowNode1" presStyleIdx="1" presStyleCnt="3">
        <dgm:presLayoutVars>
          <dgm:bulletEnabled val="1"/>
        </dgm:presLayoutVars>
      </dgm:prSet>
      <dgm:spPr/>
      <dgm:t>
        <a:bodyPr/>
        <a:lstStyle/>
        <a:p>
          <a:endParaRPr lang="en-US"/>
        </a:p>
      </dgm:t>
    </dgm:pt>
    <dgm:pt modelId="{12A12F33-F4D0-4168-B050-618E871F516A}" type="pres">
      <dgm:prSet presAssocID="{6A621791-09F9-4E3A-9D31-F7B9DDCB2443}" presName="space" presStyleCnt="0"/>
      <dgm:spPr/>
    </dgm:pt>
    <dgm:pt modelId="{CF3C02A5-1E67-47F5-9595-D3BFB13B7003}" type="pres">
      <dgm:prSet presAssocID="{719A2690-1782-44B2-BC11-A88634D9E341}" presName="composite" presStyleCnt="0"/>
      <dgm:spPr/>
    </dgm:pt>
    <dgm:pt modelId="{E3DCF5E8-7E8E-4DF2-B79B-18EAF90C45AE}" type="pres">
      <dgm:prSet presAssocID="{719A2690-1782-44B2-BC11-A88634D9E341}" presName="parTx" presStyleLbl="alignNode1" presStyleIdx="2" presStyleCnt="3">
        <dgm:presLayoutVars>
          <dgm:chMax val="0"/>
          <dgm:chPref val="0"/>
          <dgm:bulletEnabled val="1"/>
        </dgm:presLayoutVars>
      </dgm:prSet>
      <dgm:spPr/>
      <dgm:t>
        <a:bodyPr/>
        <a:lstStyle/>
        <a:p>
          <a:endParaRPr lang="en-US"/>
        </a:p>
      </dgm:t>
    </dgm:pt>
    <dgm:pt modelId="{969F14A6-60F9-4F43-8FA1-44604ACA1826}" type="pres">
      <dgm:prSet presAssocID="{719A2690-1782-44B2-BC11-A88634D9E341}" presName="desTx" presStyleLbl="alignAccFollowNode1" presStyleIdx="2" presStyleCnt="3">
        <dgm:presLayoutVars>
          <dgm:bulletEnabled val="1"/>
        </dgm:presLayoutVars>
      </dgm:prSet>
      <dgm:spPr/>
      <dgm:t>
        <a:bodyPr/>
        <a:lstStyle/>
        <a:p>
          <a:endParaRPr lang="en-US"/>
        </a:p>
      </dgm:t>
    </dgm:pt>
  </dgm:ptLst>
  <dgm:cxnLst>
    <dgm:cxn modelId="{91EE410A-8899-48CA-84A9-13A193AEE4EB}" type="presOf" srcId="{695A509A-05F2-440A-9BEA-CFBE4DCD4045}" destId="{43C42757-8170-4BE1-8C2C-2B892314C366}" srcOrd="0" destOrd="3" presId="urn:microsoft.com/office/officeart/2005/8/layout/hList1"/>
    <dgm:cxn modelId="{8D72B70F-670F-45AB-A733-75FE0D5B54FD}" srcId="{3D96251B-5844-45B1-96F0-AF4867C3FF3C}" destId="{6B03BDB7-74C6-4CAF-8760-C9EA2BFA9886}" srcOrd="3" destOrd="0" parTransId="{9A876C98-3297-49EF-B49B-45DC05602E59}" sibTransId="{CE11217D-2EAB-4B65-BF98-D2177F52DF15}"/>
    <dgm:cxn modelId="{C57440B4-28A9-4848-8C61-F38750C028B2}" type="presOf" srcId="{B323F956-B045-41A8-B120-397AB6B4B923}" destId="{A02D3371-D9CC-462E-B1D7-13BB33071414}" srcOrd="0" destOrd="0" presId="urn:microsoft.com/office/officeart/2005/8/layout/hList1"/>
    <dgm:cxn modelId="{55B4F887-BDED-4427-89E6-3CD5FF7B54F0}" srcId="{A6C48992-5503-4AEF-B50C-6581288C6CAC}" destId="{695A509A-05F2-440A-9BEA-CFBE4DCD4045}" srcOrd="3" destOrd="0" parTransId="{21072002-8D3F-49D9-894D-F51C3A8E7475}" sibTransId="{4CEA3895-F1A4-4EF9-B134-52401EA91C60}"/>
    <dgm:cxn modelId="{02C65C66-0CC1-46DB-BDD8-EF4BF6379166}" type="presOf" srcId="{96D494B6-11C8-45AF-AABE-80BB8ECE8E36}" destId="{43C42757-8170-4BE1-8C2C-2B892314C366}" srcOrd="0" destOrd="1" presId="urn:microsoft.com/office/officeart/2005/8/layout/hList1"/>
    <dgm:cxn modelId="{5262684A-1A29-4867-8C01-2210CEFC8FC4}" type="presOf" srcId="{A6C48992-5503-4AEF-B50C-6581288C6CAC}" destId="{A12ABA36-C748-4F2B-84DB-2D34423B595A}" srcOrd="0" destOrd="0" presId="urn:microsoft.com/office/officeart/2005/8/layout/hList1"/>
    <dgm:cxn modelId="{CD828579-51DB-43AF-86EC-AC9F2A29518B}" type="presOf" srcId="{E114CA2E-7800-4C4B-B160-11A86AAFEB94}" destId="{969F14A6-60F9-4F43-8FA1-44604ACA1826}" srcOrd="0" destOrd="5" presId="urn:microsoft.com/office/officeart/2005/8/layout/hList1"/>
    <dgm:cxn modelId="{02875B7E-93D5-4F62-818D-CBF700BE5A37}" type="presOf" srcId="{719A2690-1782-44B2-BC11-A88634D9E341}" destId="{E3DCF5E8-7E8E-4DF2-B79B-18EAF90C45AE}" srcOrd="0" destOrd="0" presId="urn:microsoft.com/office/officeart/2005/8/layout/hList1"/>
    <dgm:cxn modelId="{2BE71FFE-4518-49E7-AB5F-3C9A8D8FA9E9}" srcId="{B323F956-B045-41A8-B120-397AB6B4B923}" destId="{3D96251B-5844-45B1-96F0-AF4867C3FF3C}" srcOrd="0" destOrd="0" parTransId="{8D0CDE86-2592-4DF9-9A72-491995F53626}" sibTransId="{BF80F968-E5FD-466F-94C6-AABB8EA59DD9}"/>
    <dgm:cxn modelId="{05413D24-31D5-4D83-BDCB-7C9FB3D9AFEA}" srcId="{3D96251B-5844-45B1-96F0-AF4867C3FF3C}" destId="{6A0585B1-2686-4C1B-A047-0DE69CEB9630}" srcOrd="2" destOrd="0" parTransId="{D56FF189-9FCD-4B7B-924C-F276A5AE5FA8}" sibTransId="{A1AC8E71-4C8B-4295-B3FC-513562B1977C}"/>
    <dgm:cxn modelId="{C3EFE862-E361-466F-916C-89E183CE6C71}" srcId="{719A2690-1782-44B2-BC11-A88634D9E341}" destId="{76CAB14B-04E0-41C6-9D98-FD0CB0A140C4}" srcOrd="3" destOrd="0" parTransId="{DA091AA5-4875-41CB-A2B5-3289ED9B7648}" sibTransId="{354B29A8-22DC-4ED6-A43C-E488714445C4}"/>
    <dgm:cxn modelId="{24C35246-95A4-4330-AB85-61AC30CE7206}" type="presOf" srcId="{04E3FD8C-9B00-4FE8-8091-3481A77BF971}" destId="{3766C03C-4FA2-4CDD-A885-FFE8550F4C36}" srcOrd="0" destOrd="0" presId="urn:microsoft.com/office/officeart/2005/8/layout/hList1"/>
    <dgm:cxn modelId="{06DDB0B4-4DA7-4A62-A48B-F7E0C1F44B7A}" srcId="{B323F956-B045-41A8-B120-397AB6B4B923}" destId="{A6C48992-5503-4AEF-B50C-6581288C6CAC}" srcOrd="1" destOrd="0" parTransId="{86D69AC8-C306-4B26-BF4A-D307C6B8BC39}" sibTransId="{6A621791-09F9-4E3A-9D31-F7B9DDCB2443}"/>
    <dgm:cxn modelId="{9A25C2B4-C2A1-498D-9B8C-45704B26FD8B}" type="presOf" srcId="{76CAB14B-04E0-41C6-9D98-FD0CB0A140C4}" destId="{969F14A6-60F9-4F43-8FA1-44604ACA1826}" srcOrd="0" destOrd="3" presId="urn:microsoft.com/office/officeart/2005/8/layout/hList1"/>
    <dgm:cxn modelId="{8C3BEB9F-DF16-438F-971A-668B2E006B20}" srcId="{A6C48992-5503-4AEF-B50C-6581288C6CAC}" destId="{C328E0E9-D1AA-4AF2-B299-46D7EB8564D9}" srcOrd="0" destOrd="0" parTransId="{5CD28F63-A492-42CD-9B6C-E96BD5219080}" sibTransId="{8C96CD5C-E26C-49AC-8931-5EFCA9FFBC16}"/>
    <dgm:cxn modelId="{C9F2B8FF-C1ED-4873-AEAD-87C808FB536C}" type="presOf" srcId="{176154AB-69B3-457C-A62C-CE728876C152}" destId="{969F14A6-60F9-4F43-8FA1-44604ACA1826}" srcOrd="0" destOrd="0" presId="urn:microsoft.com/office/officeart/2005/8/layout/hList1"/>
    <dgm:cxn modelId="{5B574B91-A6A7-4311-8996-A8D32C1AF9E4}" srcId="{B323F956-B045-41A8-B120-397AB6B4B923}" destId="{719A2690-1782-44B2-BC11-A88634D9E341}" srcOrd="2" destOrd="0" parTransId="{38458C9C-9165-4F2D-A663-9B03C91EEE9F}" sibTransId="{3A008926-8178-4333-805A-DC6D26355906}"/>
    <dgm:cxn modelId="{5A28AF15-F464-4FF9-A5AB-8B120B9128B7}" srcId="{3D96251B-5844-45B1-96F0-AF4867C3FF3C}" destId="{04E3FD8C-9B00-4FE8-8091-3481A77BF971}" srcOrd="0" destOrd="0" parTransId="{386D0F47-B41B-45A4-B616-6CC5BC866724}" sibTransId="{D14C9B10-50D3-4031-B23D-98A1F6488BC7}"/>
    <dgm:cxn modelId="{4A0B49F0-85D7-4831-9679-25926359E596}" type="presOf" srcId="{0C97EE24-8EE8-460D-AAC3-9E3CA8743792}" destId="{969F14A6-60F9-4F43-8FA1-44604ACA1826}" srcOrd="0" destOrd="4" presId="urn:microsoft.com/office/officeart/2005/8/layout/hList1"/>
    <dgm:cxn modelId="{88559CEE-8846-4B4A-BCDE-4C0EE643E0C8}" type="presOf" srcId="{3D96251B-5844-45B1-96F0-AF4867C3FF3C}" destId="{EC66666D-10B5-4EA1-8342-37D0423396F3}" srcOrd="0" destOrd="0" presId="urn:microsoft.com/office/officeart/2005/8/layout/hList1"/>
    <dgm:cxn modelId="{2412CE72-98C4-4693-BAC2-7A58273F0297}" srcId="{719A2690-1782-44B2-BC11-A88634D9E341}" destId="{2D74E8E9-0CD5-40D2-93F3-79B34B756624}" srcOrd="2" destOrd="0" parTransId="{810E9277-4566-4EEE-8751-5CDAAE8738B9}" sibTransId="{DBF20A2B-B6FD-4324-87E9-63ED040FE985}"/>
    <dgm:cxn modelId="{163FF219-8B47-4FEF-84F0-5D94C0B05FC9}" srcId="{719A2690-1782-44B2-BC11-A88634D9E341}" destId="{0C97EE24-8EE8-460D-AAC3-9E3CA8743792}" srcOrd="4" destOrd="0" parTransId="{04CC8671-A39B-4790-B946-FC0A5BD68FDA}" sibTransId="{63C0B7DF-9D6B-45B0-91A5-2879AC04129A}"/>
    <dgm:cxn modelId="{E269E0CB-D668-4C98-ADEF-7B61071F88EB}" type="presOf" srcId="{6A0585B1-2686-4C1B-A047-0DE69CEB9630}" destId="{3766C03C-4FA2-4CDD-A885-FFE8550F4C36}" srcOrd="0" destOrd="2" presId="urn:microsoft.com/office/officeart/2005/8/layout/hList1"/>
    <dgm:cxn modelId="{68E93342-F6D5-4D42-A666-9FB97EB230E6}" type="presOf" srcId="{4E0F73ED-B0C0-459A-95F0-6BF79C0D4FC5}" destId="{969F14A6-60F9-4F43-8FA1-44604ACA1826}" srcOrd="0" destOrd="1" presId="urn:microsoft.com/office/officeart/2005/8/layout/hList1"/>
    <dgm:cxn modelId="{8EDBB9AA-29EE-4E0E-8F23-E4C9C74FED5B}" srcId="{719A2690-1782-44B2-BC11-A88634D9E341}" destId="{176154AB-69B3-457C-A62C-CE728876C152}" srcOrd="0" destOrd="0" parTransId="{AF2AE034-857B-45E0-9C6A-DCFAD9981405}" sibTransId="{94FD52BE-2E45-4C70-9180-13DC7CD8FD8D}"/>
    <dgm:cxn modelId="{0974FBAD-2B2E-4B81-AECF-ABB26E07D6D3}" type="presOf" srcId="{29B56557-AEA7-4583-90DE-64F1E446245E}" destId="{43C42757-8170-4BE1-8C2C-2B892314C366}" srcOrd="0" destOrd="4" presId="urn:microsoft.com/office/officeart/2005/8/layout/hList1"/>
    <dgm:cxn modelId="{6FB7FEAF-202A-489D-BDAE-1B682703C6D0}" type="presOf" srcId="{6B03BDB7-74C6-4CAF-8760-C9EA2BFA9886}" destId="{3766C03C-4FA2-4CDD-A885-FFE8550F4C36}" srcOrd="0" destOrd="3" presId="urn:microsoft.com/office/officeart/2005/8/layout/hList1"/>
    <dgm:cxn modelId="{C4566C29-4BE9-4061-BC54-122732503F3B}" srcId="{3D96251B-5844-45B1-96F0-AF4867C3FF3C}" destId="{0F8670E0-5817-4FA8-A1F4-38B9BF87EE4A}" srcOrd="1" destOrd="0" parTransId="{C072CEEB-2EDB-4031-9AC2-690F7CEE7346}" sibTransId="{1B39E28F-9C0A-4E20-8D9A-07B3C8DF3541}"/>
    <dgm:cxn modelId="{E729A637-01AE-4D85-AEEE-37CEFAE410F0}" type="presOf" srcId="{2D74E8E9-0CD5-40D2-93F3-79B34B756624}" destId="{969F14A6-60F9-4F43-8FA1-44604ACA1826}" srcOrd="0" destOrd="2" presId="urn:microsoft.com/office/officeart/2005/8/layout/hList1"/>
    <dgm:cxn modelId="{874311A9-6B32-4563-8877-5E60899D8E0C}" srcId="{719A2690-1782-44B2-BC11-A88634D9E341}" destId="{4E0F73ED-B0C0-459A-95F0-6BF79C0D4FC5}" srcOrd="1" destOrd="0" parTransId="{3303ADB3-2845-446D-BA1F-180492BDECEA}" sibTransId="{6B405B5D-A3DB-412C-877B-E4BEAFE2B87C}"/>
    <dgm:cxn modelId="{2902B2F4-3FA9-4290-8DD6-CCFD238FEBC5}" srcId="{A6C48992-5503-4AEF-B50C-6581288C6CAC}" destId="{96D494B6-11C8-45AF-AABE-80BB8ECE8E36}" srcOrd="1" destOrd="0" parTransId="{7F4B1C27-A3AD-4BF0-80A6-8C9D7432614D}" sibTransId="{C47A8EA2-7EA7-4440-AFA6-28FF6B5F9578}"/>
    <dgm:cxn modelId="{29CAD38F-9608-4140-8AFE-A5D53AF0845A}" type="presOf" srcId="{C328E0E9-D1AA-4AF2-B299-46D7EB8564D9}" destId="{43C42757-8170-4BE1-8C2C-2B892314C366}" srcOrd="0" destOrd="0" presId="urn:microsoft.com/office/officeart/2005/8/layout/hList1"/>
    <dgm:cxn modelId="{574F7453-1DF6-4108-8447-3E334F67EAC4}" type="presOf" srcId="{0F8670E0-5817-4FA8-A1F4-38B9BF87EE4A}" destId="{3766C03C-4FA2-4CDD-A885-FFE8550F4C36}" srcOrd="0" destOrd="1" presId="urn:microsoft.com/office/officeart/2005/8/layout/hList1"/>
    <dgm:cxn modelId="{024D24E0-03D6-47F6-8C06-4C83E8893A70}" srcId="{A6C48992-5503-4AEF-B50C-6581288C6CAC}" destId="{6B91F529-2CE4-4CAE-99E3-E41F8B01A995}" srcOrd="2" destOrd="0" parTransId="{5E57A8D6-3E16-4210-95FE-D84016B4B4BB}" sibTransId="{3CA80A74-0A74-42DB-B28E-981117C3FB6B}"/>
    <dgm:cxn modelId="{A3065164-E12A-4267-99A8-8074A3963A95}" srcId="{A6C48992-5503-4AEF-B50C-6581288C6CAC}" destId="{29B56557-AEA7-4583-90DE-64F1E446245E}" srcOrd="4" destOrd="0" parTransId="{709ED647-2C02-49BC-BCD7-305DD1C98E28}" sibTransId="{0A3EE79F-9098-467A-BCD2-3E43DCB998F1}"/>
    <dgm:cxn modelId="{2DD55C24-27D5-48B4-883D-00D0ED7F219E}" srcId="{719A2690-1782-44B2-BC11-A88634D9E341}" destId="{E114CA2E-7800-4C4B-B160-11A86AAFEB94}" srcOrd="5" destOrd="0" parTransId="{5A0B79F1-90F7-4BEA-81C0-B5C804C6AD77}" sibTransId="{53089678-DB1D-4053-B1B4-7B6338AFB4B2}"/>
    <dgm:cxn modelId="{4DA733DF-85D0-4F46-BC38-A69B0ADA5377}" type="presOf" srcId="{6B91F529-2CE4-4CAE-99E3-E41F8B01A995}" destId="{43C42757-8170-4BE1-8C2C-2B892314C366}" srcOrd="0" destOrd="2" presId="urn:microsoft.com/office/officeart/2005/8/layout/hList1"/>
    <dgm:cxn modelId="{2E1D0ACC-B002-48BD-BAEF-4EFA307761A1}" type="presParOf" srcId="{A02D3371-D9CC-462E-B1D7-13BB33071414}" destId="{BCE91ACB-4A4A-4A0C-9506-0BB8213599A1}" srcOrd="0" destOrd="0" presId="urn:microsoft.com/office/officeart/2005/8/layout/hList1"/>
    <dgm:cxn modelId="{134A6FBE-ECB7-42A4-8460-D13669FC20A0}" type="presParOf" srcId="{BCE91ACB-4A4A-4A0C-9506-0BB8213599A1}" destId="{EC66666D-10B5-4EA1-8342-37D0423396F3}" srcOrd="0" destOrd="0" presId="urn:microsoft.com/office/officeart/2005/8/layout/hList1"/>
    <dgm:cxn modelId="{EED2C443-251C-4DAE-8708-86B463DEE7E5}" type="presParOf" srcId="{BCE91ACB-4A4A-4A0C-9506-0BB8213599A1}" destId="{3766C03C-4FA2-4CDD-A885-FFE8550F4C36}" srcOrd="1" destOrd="0" presId="urn:microsoft.com/office/officeart/2005/8/layout/hList1"/>
    <dgm:cxn modelId="{454F9123-5A31-46EA-92DA-04661A2EE7F4}" type="presParOf" srcId="{A02D3371-D9CC-462E-B1D7-13BB33071414}" destId="{D6BB4AD1-E187-482C-8533-FB6EDE5251DD}" srcOrd="1" destOrd="0" presId="urn:microsoft.com/office/officeart/2005/8/layout/hList1"/>
    <dgm:cxn modelId="{0F3C1153-B59E-4D9B-B4BB-33732815B663}" type="presParOf" srcId="{A02D3371-D9CC-462E-B1D7-13BB33071414}" destId="{59649F4F-AC8A-49BB-864B-FC7A91E63AC2}" srcOrd="2" destOrd="0" presId="urn:microsoft.com/office/officeart/2005/8/layout/hList1"/>
    <dgm:cxn modelId="{661CD1D9-7AEE-447D-A938-D86A7F71A2D0}" type="presParOf" srcId="{59649F4F-AC8A-49BB-864B-FC7A91E63AC2}" destId="{A12ABA36-C748-4F2B-84DB-2D34423B595A}" srcOrd="0" destOrd="0" presId="urn:microsoft.com/office/officeart/2005/8/layout/hList1"/>
    <dgm:cxn modelId="{CBF404B1-5C7D-4EFF-8831-413479214EF2}" type="presParOf" srcId="{59649F4F-AC8A-49BB-864B-FC7A91E63AC2}" destId="{43C42757-8170-4BE1-8C2C-2B892314C366}" srcOrd="1" destOrd="0" presId="urn:microsoft.com/office/officeart/2005/8/layout/hList1"/>
    <dgm:cxn modelId="{8AFCDAE2-784A-4948-8618-CEAA8C7B0340}" type="presParOf" srcId="{A02D3371-D9CC-462E-B1D7-13BB33071414}" destId="{12A12F33-F4D0-4168-B050-618E871F516A}" srcOrd="3" destOrd="0" presId="urn:microsoft.com/office/officeart/2005/8/layout/hList1"/>
    <dgm:cxn modelId="{F22C9F8E-4902-43A5-8347-7E1D0AAD661A}" type="presParOf" srcId="{A02D3371-D9CC-462E-B1D7-13BB33071414}" destId="{CF3C02A5-1E67-47F5-9595-D3BFB13B7003}" srcOrd="4" destOrd="0" presId="urn:microsoft.com/office/officeart/2005/8/layout/hList1"/>
    <dgm:cxn modelId="{44F4FEEA-2547-45F6-B875-9B706C3A2D9B}" type="presParOf" srcId="{CF3C02A5-1E67-47F5-9595-D3BFB13B7003}" destId="{E3DCF5E8-7E8E-4DF2-B79B-18EAF90C45AE}" srcOrd="0" destOrd="0" presId="urn:microsoft.com/office/officeart/2005/8/layout/hList1"/>
    <dgm:cxn modelId="{DBFD4C22-C752-4650-B386-FD9E3A1551F6}" type="presParOf" srcId="{CF3C02A5-1E67-47F5-9595-D3BFB13B7003}" destId="{969F14A6-60F9-4F43-8FA1-44604ACA182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66666D-10B5-4EA1-8342-37D0423396F3}">
      <dsp:nvSpPr>
        <dsp:cNvPr id="0" name=""/>
        <dsp:cNvSpPr/>
      </dsp:nvSpPr>
      <dsp:spPr>
        <a:xfrm>
          <a:off x="2227" y="294093"/>
          <a:ext cx="2172053" cy="719517"/>
        </a:xfrm>
        <a:prstGeom prst="rect">
          <a:avLst/>
        </a:prstGeom>
        <a:solidFill>
          <a:schemeClr val="accent3"/>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smtClean="0"/>
            <a:t>Phase 1: Scoping, Data Acquisition</a:t>
          </a:r>
          <a:endParaRPr lang="en-US" sz="1500" kern="1200" dirty="0"/>
        </a:p>
      </dsp:txBody>
      <dsp:txXfrm>
        <a:off x="2227" y="294093"/>
        <a:ext cx="2172053" cy="719517"/>
      </dsp:txXfrm>
    </dsp:sp>
    <dsp:sp modelId="{3766C03C-4FA2-4CDD-A885-FFE8550F4C36}">
      <dsp:nvSpPr>
        <dsp:cNvPr id="0" name=""/>
        <dsp:cNvSpPr/>
      </dsp:nvSpPr>
      <dsp:spPr>
        <a:xfrm>
          <a:off x="2227" y="1013610"/>
          <a:ext cx="2172053" cy="29723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Scoping study of available spatial data on Australian Marine Habitats</a:t>
          </a:r>
          <a:endParaRPr lang="en-US" sz="1500" kern="1200" dirty="0"/>
        </a:p>
        <a:p>
          <a:pPr marL="114300" lvl="1" indent="-114300" algn="l" defTabSz="666750">
            <a:lnSpc>
              <a:spcPct val="90000"/>
            </a:lnSpc>
            <a:spcBef>
              <a:spcPct val="0"/>
            </a:spcBef>
            <a:spcAft>
              <a:spcPct val="15000"/>
            </a:spcAft>
            <a:buChar char="••"/>
          </a:pPr>
          <a:r>
            <a:rPr lang="en-US" sz="1500" kern="1200" dirty="0" smtClean="0"/>
            <a:t>Establish procedures for data and metadata</a:t>
          </a:r>
          <a:endParaRPr lang="en-US" sz="1500" kern="1200" dirty="0"/>
        </a:p>
        <a:p>
          <a:pPr marL="114300" lvl="1" indent="-114300" algn="l" defTabSz="666750">
            <a:lnSpc>
              <a:spcPct val="90000"/>
            </a:lnSpc>
            <a:spcBef>
              <a:spcPct val="0"/>
            </a:spcBef>
            <a:spcAft>
              <a:spcPct val="15000"/>
            </a:spcAft>
            <a:buChar char="••"/>
          </a:pPr>
          <a:r>
            <a:rPr lang="en-US" sz="1500" kern="1200" dirty="0" smtClean="0"/>
            <a:t>Establish marine habitat classification ontology</a:t>
          </a:r>
          <a:endParaRPr lang="en-US" sz="1500" kern="1200" dirty="0"/>
        </a:p>
        <a:p>
          <a:pPr marL="114300" lvl="1" indent="-114300" algn="l" defTabSz="666750">
            <a:lnSpc>
              <a:spcPct val="90000"/>
            </a:lnSpc>
            <a:spcBef>
              <a:spcPct val="0"/>
            </a:spcBef>
            <a:spcAft>
              <a:spcPct val="15000"/>
            </a:spcAft>
            <a:buChar char="••"/>
          </a:pPr>
          <a:r>
            <a:rPr lang="en-US" sz="1500" kern="1200" dirty="0" smtClean="0"/>
            <a:t>Design information and systems architecture</a:t>
          </a:r>
          <a:endParaRPr lang="en-US" sz="1500" kern="1200" dirty="0"/>
        </a:p>
      </dsp:txBody>
      <dsp:txXfrm>
        <a:off x="2227" y="1013610"/>
        <a:ext cx="2172053" cy="2972320"/>
      </dsp:txXfrm>
    </dsp:sp>
    <dsp:sp modelId="{A12ABA36-C748-4F2B-84DB-2D34423B595A}">
      <dsp:nvSpPr>
        <dsp:cNvPr id="0" name=""/>
        <dsp:cNvSpPr/>
      </dsp:nvSpPr>
      <dsp:spPr>
        <a:xfrm>
          <a:off x="2478369" y="294093"/>
          <a:ext cx="2172053" cy="719517"/>
        </a:xfrm>
        <a:prstGeom prst="rect">
          <a:avLst/>
        </a:prstGeom>
        <a:solidFill>
          <a:schemeClr val="accent6"/>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smtClean="0"/>
            <a:t>Phase 2: Infrastructure Development, Data Management</a:t>
          </a:r>
          <a:endParaRPr lang="en-US" sz="1500" kern="1200" dirty="0"/>
        </a:p>
      </dsp:txBody>
      <dsp:txXfrm>
        <a:off x="2478369" y="294093"/>
        <a:ext cx="2172053" cy="719517"/>
      </dsp:txXfrm>
    </dsp:sp>
    <dsp:sp modelId="{43C42757-8170-4BE1-8C2C-2B892314C366}">
      <dsp:nvSpPr>
        <dsp:cNvPr id="0" name=""/>
        <dsp:cNvSpPr/>
      </dsp:nvSpPr>
      <dsp:spPr>
        <a:xfrm>
          <a:off x="2478369" y="1013610"/>
          <a:ext cx="2172053" cy="29723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Data Acquisition</a:t>
          </a:r>
          <a:endParaRPr lang="en-US" sz="1500" kern="1200" dirty="0"/>
        </a:p>
        <a:p>
          <a:pPr marL="114300" lvl="1" indent="-114300" algn="l" defTabSz="666750">
            <a:lnSpc>
              <a:spcPct val="90000"/>
            </a:lnSpc>
            <a:spcBef>
              <a:spcPct val="0"/>
            </a:spcBef>
            <a:spcAft>
              <a:spcPct val="15000"/>
            </a:spcAft>
            <a:buChar char="••"/>
          </a:pPr>
          <a:r>
            <a:rPr lang="en-US" sz="1500" kern="1200" dirty="0" smtClean="0"/>
            <a:t>Establish spatial database and begin populating</a:t>
          </a:r>
          <a:endParaRPr lang="en-US" sz="1500" kern="1200" dirty="0"/>
        </a:p>
        <a:p>
          <a:pPr marL="114300" lvl="1" indent="-114300" algn="l" defTabSz="666750">
            <a:lnSpc>
              <a:spcPct val="90000"/>
            </a:lnSpc>
            <a:spcBef>
              <a:spcPct val="0"/>
            </a:spcBef>
            <a:spcAft>
              <a:spcPct val="15000"/>
            </a:spcAft>
            <a:buChar char="••"/>
          </a:pPr>
          <a:r>
            <a:rPr lang="en-US" sz="1500" kern="1200" dirty="0" smtClean="0"/>
            <a:t>Establish web services for data access</a:t>
          </a:r>
          <a:endParaRPr lang="en-US" sz="1500" kern="1200" dirty="0"/>
        </a:p>
        <a:p>
          <a:pPr marL="114300" lvl="1" indent="-114300" algn="l" defTabSz="666750">
            <a:lnSpc>
              <a:spcPct val="90000"/>
            </a:lnSpc>
            <a:spcBef>
              <a:spcPct val="0"/>
            </a:spcBef>
            <a:spcAft>
              <a:spcPct val="15000"/>
            </a:spcAft>
            <a:buChar char="••"/>
          </a:pPr>
          <a:r>
            <a:rPr lang="en-US" sz="1500" kern="1200" dirty="0" smtClean="0"/>
            <a:t>Establish vocabulary services</a:t>
          </a:r>
          <a:endParaRPr lang="en-US" sz="1500" kern="1200" dirty="0"/>
        </a:p>
        <a:p>
          <a:pPr marL="114300" lvl="1" indent="-114300" algn="l" defTabSz="666750">
            <a:lnSpc>
              <a:spcPct val="90000"/>
            </a:lnSpc>
            <a:spcBef>
              <a:spcPct val="0"/>
            </a:spcBef>
            <a:spcAft>
              <a:spcPct val="15000"/>
            </a:spcAft>
            <a:buChar char="••"/>
          </a:pPr>
          <a:r>
            <a:rPr lang="en-US" sz="1500" kern="1200" dirty="0" smtClean="0"/>
            <a:t>Review of marine classification </a:t>
          </a:r>
          <a:endParaRPr lang="en-US" sz="1500" kern="1200" dirty="0"/>
        </a:p>
      </dsp:txBody>
      <dsp:txXfrm>
        <a:off x="2478369" y="1013610"/>
        <a:ext cx="2172053" cy="2972320"/>
      </dsp:txXfrm>
    </dsp:sp>
    <dsp:sp modelId="{E3DCF5E8-7E8E-4DF2-B79B-18EAF90C45AE}">
      <dsp:nvSpPr>
        <dsp:cNvPr id="0" name=""/>
        <dsp:cNvSpPr/>
      </dsp:nvSpPr>
      <dsp:spPr>
        <a:xfrm>
          <a:off x="4954510" y="294093"/>
          <a:ext cx="2172053" cy="719517"/>
        </a:xfrm>
        <a:prstGeom prst="rect">
          <a:avLst/>
        </a:prstGeom>
        <a:solidFill>
          <a:schemeClr val="accent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smtClean="0"/>
            <a:t>Phase 3: Data Publishing and Extension Activities</a:t>
          </a:r>
          <a:endParaRPr lang="en-US" sz="1500" kern="1200" dirty="0"/>
        </a:p>
      </dsp:txBody>
      <dsp:txXfrm>
        <a:off x="4954510" y="294093"/>
        <a:ext cx="2172053" cy="719517"/>
      </dsp:txXfrm>
    </dsp:sp>
    <dsp:sp modelId="{969F14A6-60F9-4F43-8FA1-44604ACA1826}">
      <dsp:nvSpPr>
        <dsp:cNvPr id="0" name=""/>
        <dsp:cNvSpPr/>
      </dsp:nvSpPr>
      <dsp:spPr>
        <a:xfrm>
          <a:off x="4954510" y="1013610"/>
          <a:ext cx="2172053" cy="29723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Classification and amalgamation of a national marine layer</a:t>
          </a:r>
          <a:endParaRPr lang="en-US" sz="1500" kern="1200" dirty="0"/>
        </a:p>
        <a:p>
          <a:pPr marL="114300" lvl="1" indent="-114300" algn="l" defTabSz="666750">
            <a:lnSpc>
              <a:spcPct val="90000"/>
            </a:lnSpc>
            <a:spcBef>
              <a:spcPct val="0"/>
            </a:spcBef>
            <a:spcAft>
              <a:spcPct val="15000"/>
            </a:spcAft>
            <a:buChar char="••"/>
          </a:pPr>
          <a:r>
            <a:rPr lang="en-US" sz="1500" kern="1200" dirty="0" smtClean="0"/>
            <a:t>Upload data onto SeaMap Australia Website</a:t>
          </a:r>
          <a:endParaRPr lang="en-US" sz="1500" kern="1200" dirty="0"/>
        </a:p>
        <a:p>
          <a:pPr marL="114300" lvl="1" indent="-114300" algn="l" defTabSz="666750">
            <a:lnSpc>
              <a:spcPct val="90000"/>
            </a:lnSpc>
            <a:spcBef>
              <a:spcPct val="0"/>
            </a:spcBef>
            <a:spcAft>
              <a:spcPct val="15000"/>
            </a:spcAft>
            <a:buChar char="••"/>
          </a:pPr>
          <a:r>
            <a:rPr lang="en-US" sz="1500" kern="1200" dirty="0" smtClean="0"/>
            <a:t>AODN integration</a:t>
          </a:r>
          <a:endParaRPr lang="en-US" sz="1500" kern="1200" dirty="0"/>
        </a:p>
        <a:p>
          <a:pPr marL="114300" lvl="1" indent="-114300" algn="l" defTabSz="666750">
            <a:lnSpc>
              <a:spcPct val="90000"/>
            </a:lnSpc>
            <a:spcBef>
              <a:spcPct val="0"/>
            </a:spcBef>
            <a:spcAft>
              <a:spcPct val="15000"/>
            </a:spcAft>
            <a:buChar char="••"/>
          </a:pPr>
          <a:r>
            <a:rPr lang="en-US" sz="1500" kern="1200" dirty="0" smtClean="0"/>
            <a:t>ANDS integration </a:t>
          </a:r>
          <a:endParaRPr lang="en-US" sz="1500" kern="1200" dirty="0"/>
        </a:p>
        <a:p>
          <a:pPr marL="114300" lvl="1" indent="-114300" algn="l" defTabSz="666750">
            <a:lnSpc>
              <a:spcPct val="90000"/>
            </a:lnSpc>
            <a:spcBef>
              <a:spcPct val="0"/>
            </a:spcBef>
            <a:spcAft>
              <a:spcPct val="15000"/>
            </a:spcAft>
            <a:buChar char="••"/>
          </a:pPr>
          <a:r>
            <a:rPr lang="en-US" sz="1500" kern="1200" dirty="0" smtClean="0"/>
            <a:t>Publish maps and website</a:t>
          </a:r>
          <a:endParaRPr lang="en-US" sz="1500" kern="1200" dirty="0"/>
        </a:p>
        <a:p>
          <a:pPr marL="114300" lvl="1" indent="-114300" algn="l" defTabSz="666750">
            <a:lnSpc>
              <a:spcPct val="90000"/>
            </a:lnSpc>
            <a:spcBef>
              <a:spcPct val="0"/>
            </a:spcBef>
            <a:spcAft>
              <a:spcPct val="15000"/>
            </a:spcAft>
            <a:buChar char="••"/>
          </a:pPr>
          <a:r>
            <a:rPr lang="en-US" sz="1500" kern="1200" dirty="0" smtClean="0"/>
            <a:t>Launch SeaMap Australia at AMSA 2017 in Darwin.</a:t>
          </a:r>
          <a:endParaRPr lang="en-US" sz="1500" kern="1200" dirty="0"/>
        </a:p>
      </dsp:txBody>
      <dsp:txXfrm>
        <a:off x="4954510" y="1013610"/>
        <a:ext cx="2172053" cy="297232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EA0AA9D3-F79A-8E4D-9855-6E611DA474D0}" type="datetimeFigureOut">
              <a:rPr lang="en-US" smtClean="0"/>
              <a:pPr/>
              <a:t>4/6/2018</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B68BF3DF-8E00-5445-8250-A922066756D2}" type="slidenum">
              <a:rPr lang="en-US" smtClean="0"/>
              <a:pPr/>
              <a:t>‹#›</a:t>
            </a:fld>
            <a:endParaRPr lang="en-US"/>
          </a:p>
        </p:txBody>
      </p:sp>
    </p:spTree>
    <p:extLst>
      <p:ext uri="{BB962C8B-B14F-4D97-AF65-F5344CB8AC3E}">
        <p14:creationId xmlns:p14="http://schemas.microsoft.com/office/powerpoint/2010/main" val="19078320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ABC954A1-96B0-A742-B381-9784954E717D}" type="datetimeFigureOut">
              <a:rPr lang="en-US" smtClean="0"/>
              <a:pPr/>
              <a:t>4/6/2018</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5CAB4E8C-620A-1742-93E7-0A1C90B5D09F}" type="slidenum">
              <a:rPr lang="en-US" smtClean="0"/>
              <a:pPr/>
              <a:t>‹#›</a:t>
            </a:fld>
            <a:endParaRPr lang="en-US"/>
          </a:p>
        </p:txBody>
      </p:sp>
    </p:spTree>
    <p:extLst>
      <p:ext uri="{BB962C8B-B14F-4D97-AF65-F5344CB8AC3E}">
        <p14:creationId xmlns:p14="http://schemas.microsoft.com/office/powerpoint/2010/main" val="32273262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148788BE-F770-4712-A344-79A951B5ABE3}" type="slidenum">
              <a:rPr lang="en-AU" smtClean="0"/>
              <a:t>3</a:t>
            </a:fld>
            <a:endParaRPr lang="en-AU"/>
          </a:p>
        </p:txBody>
      </p:sp>
    </p:spTree>
    <p:extLst>
      <p:ext uri="{BB962C8B-B14F-4D97-AF65-F5344CB8AC3E}">
        <p14:creationId xmlns:p14="http://schemas.microsoft.com/office/powerpoint/2010/main" val="1655386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85750" lvl="0" indent="-285750">
              <a:buFont typeface="Arial" pitchFamily="34" charset="0"/>
              <a:buChar char="•"/>
            </a:pPr>
            <a:r>
              <a:rPr lang="en-AU" sz="1200" kern="1200" dirty="0" smtClean="0">
                <a:solidFill>
                  <a:schemeClr val="tx1"/>
                </a:solidFill>
                <a:latin typeface="+mn-lt"/>
                <a:ea typeface="+mn-ea"/>
                <a:cs typeface="+mn-cs"/>
              </a:rPr>
              <a:t>These are some of the initial seafloor mapping products from the Prom MNP</a:t>
            </a:r>
            <a:r>
              <a:rPr lang="en-AU" sz="1200" kern="1200" baseline="0" dirty="0" smtClean="0">
                <a:solidFill>
                  <a:schemeClr val="tx1"/>
                </a:solidFill>
                <a:latin typeface="+mn-lt"/>
                <a:ea typeface="+mn-ea"/>
                <a:cs typeface="+mn-cs"/>
              </a:rPr>
              <a:t> and show</a:t>
            </a:r>
            <a:r>
              <a:rPr lang="en-AU" sz="1200" kern="1200" dirty="0" smtClean="0">
                <a:solidFill>
                  <a:schemeClr val="tx1"/>
                </a:solidFill>
                <a:latin typeface="+mn-lt"/>
                <a:ea typeface="+mn-ea"/>
                <a:cs typeface="+mn-cs"/>
              </a:rPr>
              <a:t> some very unusual and interesting features.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latin typeface="+mn-lt"/>
                <a:ea typeface="+mn-ea"/>
                <a:cs typeface="+mn-cs"/>
              </a:rPr>
              <a:t>We can see the effects of very strong tidal currents around the Prom and the scouring effect that these currents have had on the seafloor.</a:t>
            </a:r>
          </a:p>
          <a:p>
            <a:pPr marL="285750" lvl="0" indent="-285750">
              <a:buFont typeface="Arial" panose="020B0604020202020204" pitchFamily="34" charset="0"/>
              <a:buChar char="•"/>
            </a:pPr>
            <a:r>
              <a:rPr lang="en-AU" sz="1200" kern="1200" dirty="0" smtClean="0">
                <a:solidFill>
                  <a:schemeClr val="tx1"/>
                </a:solidFill>
                <a:latin typeface="+mn-lt"/>
                <a:ea typeface="+mn-ea"/>
                <a:cs typeface="+mn-cs"/>
              </a:rPr>
              <a:t>The scale on the right shows the corresponding depths for</a:t>
            </a:r>
            <a:r>
              <a:rPr lang="en-AU" sz="1200" kern="1200" baseline="0" dirty="0" smtClean="0">
                <a:solidFill>
                  <a:schemeClr val="tx1"/>
                </a:solidFill>
                <a:latin typeface="+mn-lt"/>
                <a:ea typeface="+mn-ea"/>
                <a:cs typeface="+mn-cs"/>
              </a:rPr>
              <a:t> the colours in the seafloor map (red=shallow to blue=deep).</a:t>
            </a:r>
            <a:endParaRPr lang="en-AU" sz="1200" kern="1200" dirty="0" smtClean="0">
              <a:solidFill>
                <a:schemeClr val="tx1"/>
              </a:solidFill>
              <a:latin typeface="+mn-lt"/>
              <a:ea typeface="+mn-ea"/>
              <a:cs typeface="+mn-cs"/>
            </a:endParaRPr>
          </a:p>
          <a:p>
            <a:endParaRPr lang="en-AU"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Some of the features include:</a:t>
            </a:r>
          </a:p>
          <a:p>
            <a:pPr lvl="0">
              <a:buFont typeface="Arial" pitchFamily="34" charset="0"/>
              <a:buChar char="•"/>
            </a:pPr>
            <a:r>
              <a:rPr lang="en-AU" sz="1200" kern="1200" dirty="0" smtClean="0">
                <a:solidFill>
                  <a:schemeClr val="tx1"/>
                </a:solidFill>
                <a:latin typeface="+mn-lt"/>
                <a:ea typeface="+mn-ea"/>
                <a:cs typeface="+mn-cs"/>
              </a:rPr>
              <a:t> 4-5 80-90 m deep holes (some of which were charted but not mapped in this level of detail).</a:t>
            </a:r>
          </a:p>
          <a:p>
            <a:pPr lvl="0">
              <a:buFont typeface="Arial" pitchFamily="34" charset="0"/>
              <a:buChar char="•"/>
            </a:pPr>
            <a:r>
              <a:rPr lang="en-AU" sz="1200" kern="1200" dirty="0" smtClean="0">
                <a:solidFill>
                  <a:schemeClr val="tx1"/>
                </a:solidFill>
                <a:latin typeface="+mn-lt"/>
                <a:ea typeface="+mn-ea"/>
                <a:cs typeface="+mn-cs"/>
              </a:rPr>
              <a:t> 30 m high underwater sand dune.</a:t>
            </a:r>
          </a:p>
          <a:p>
            <a:pPr lvl="0">
              <a:buFont typeface="Arial" pitchFamily="34" charset="0"/>
              <a:buChar char="•"/>
            </a:pPr>
            <a:r>
              <a:rPr lang="en-AU" sz="1200" kern="1200" dirty="0" smtClean="0">
                <a:solidFill>
                  <a:schemeClr val="tx1"/>
                </a:solidFill>
                <a:latin typeface="+mn-lt"/>
                <a:ea typeface="+mn-ea"/>
                <a:cs typeface="+mn-cs"/>
              </a:rPr>
              <a:t> Long and sand spits up to several km long.</a:t>
            </a:r>
          </a:p>
          <a:p>
            <a:pPr lvl="0">
              <a:buFont typeface="Arial" pitchFamily="34" charset="0"/>
              <a:buChar char="•"/>
            </a:pPr>
            <a:r>
              <a:rPr lang="en-AU" sz="1200" kern="1200" dirty="0" smtClean="0">
                <a:solidFill>
                  <a:schemeClr val="tx1"/>
                </a:solidFill>
                <a:latin typeface="+mn-lt"/>
                <a:ea typeface="+mn-ea"/>
                <a:cs typeface="+mn-cs"/>
              </a:rPr>
              <a:t> Historic shipwrecks (e.g. Carpentaria which sank in 1885).</a:t>
            </a:r>
          </a:p>
          <a:p>
            <a:pPr lvl="0">
              <a:buFont typeface="Arial" pitchFamily="34" charset="0"/>
              <a:buChar char="•"/>
            </a:pPr>
            <a:r>
              <a:rPr lang="en-AU" sz="1200" kern="1200" dirty="0" smtClean="0">
                <a:solidFill>
                  <a:schemeClr val="tx1"/>
                </a:solidFill>
                <a:latin typeface="+mn-lt"/>
                <a:ea typeface="+mn-ea"/>
                <a:cs typeface="+mn-cs"/>
              </a:rPr>
              <a:t> Extensive low profile reef (thought it was all relatively flat soft sediment according to old maps).</a:t>
            </a:r>
          </a:p>
          <a:p>
            <a:pPr lvl="0">
              <a:buFont typeface="Arial" pitchFamily="34" charset="0"/>
              <a:buChar char="•"/>
            </a:pPr>
            <a:r>
              <a:rPr lang="en-AU" sz="1200" kern="1200" dirty="0" smtClean="0">
                <a:solidFill>
                  <a:schemeClr val="tx1"/>
                </a:solidFill>
                <a:latin typeface="+mn-lt"/>
                <a:ea typeface="+mn-ea"/>
                <a:cs typeface="+mn-cs"/>
              </a:rPr>
              <a:t> It’s worth remembering that this was part of the land bridge between the mainland and Tasmania during the last ice age about 10,000 years ago and we can see what may be drainage channels on the eastern side of the Prom when this area was above sea level.</a:t>
            </a:r>
          </a:p>
          <a:p>
            <a:endParaRPr lang="en-AU" sz="1400" dirty="0" smtClean="0"/>
          </a:p>
          <a:p>
            <a:endParaRPr lang="en-AU" dirty="0"/>
          </a:p>
        </p:txBody>
      </p:sp>
    </p:spTree>
    <p:extLst>
      <p:ext uri="{BB962C8B-B14F-4D97-AF65-F5344CB8AC3E}">
        <p14:creationId xmlns:p14="http://schemas.microsoft.com/office/powerpoint/2010/main" val="47708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8376" y="3933057"/>
            <a:ext cx="8603312" cy="504056"/>
          </a:xfrm>
        </p:spPr>
        <p:txBody>
          <a:bodyPr>
            <a:normAutofit/>
          </a:bodyPr>
          <a:lstStyle>
            <a:lvl1pPr algn="ctr" defTabSz="457200" rtl="0" eaLnBrk="1" latinLnBrk="0" hangingPunct="1">
              <a:spcBef>
                <a:spcPct val="0"/>
              </a:spcBef>
              <a:buNone/>
              <a:defRPr lang="en-US" sz="2800" b="1" kern="2000" spc="200" baseline="0" dirty="0">
                <a:solidFill>
                  <a:schemeClr val="tx1"/>
                </a:solidFill>
                <a:latin typeface="Arial" panose="020B0604020202020204" pitchFamily="34" charset="0"/>
                <a:ea typeface="+mn-ea"/>
                <a:cs typeface="Arial" panose="020B0604020202020204" pitchFamily="34" charset="0"/>
              </a:defRPr>
            </a:lvl1pPr>
          </a:lstStyle>
          <a:p>
            <a:r>
              <a:rPr lang="en-AU" dirty="0" smtClean="0"/>
              <a:t>Click to add Presentation title here</a:t>
            </a:r>
            <a:endParaRPr lang="en-US" dirty="0"/>
          </a:p>
        </p:txBody>
      </p:sp>
      <p:sp>
        <p:nvSpPr>
          <p:cNvPr id="3" name="Subtitle 2"/>
          <p:cNvSpPr>
            <a:spLocks noGrp="1"/>
          </p:cNvSpPr>
          <p:nvPr>
            <p:ph type="subTitle" idx="1" hasCustomPrompt="1"/>
          </p:nvPr>
        </p:nvSpPr>
        <p:spPr>
          <a:xfrm>
            <a:off x="1259632" y="4581128"/>
            <a:ext cx="6400800" cy="563576"/>
          </a:xfrm>
        </p:spPr>
        <p:txBody>
          <a:bodyPr>
            <a:normAutofit/>
          </a:bodyPr>
          <a:lstStyle>
            <a:lvl1pPr marL="0" indent="0" algn="ctr" defTabSz="457200" rtl="0" eaLnBrk="1" latinLnBrk="0" hangingPunct="1">
              <a:buNone/>
              <a:defRPr lang="en-US" sz="2600" kern="1200" spc="0" baseline="0" dirty="0">
                <a:solidFill>
                  <a:srgbClr val="008080"/>
                </a:solidFill>
                <a:latin typeface="Arial" panose="020B0604020202020204" pitchFamily="34" charset="0"/>
                <a:ea typeface="+mn-ea"/>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add subtitle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pic>
        <p:nvPicPr>
          <p:cNvPr id="6" name="Picture 5"/>
          <p:cNvPicPr>
            <a:picLocks noChangeAspect="1"/>
          </p:cNvPicPr>
          <p:nvPr userDrawn="1"/>
        </p:nvPicPr>
        <p:blipFill rotWithShape="1">
          <a:blip r:embed="rId2"/>
          <a:srcRect b="21785"/>
          <a:stretch/>
        </p:blipFill>
        <p:spPr>
          <a:xfrm>
            <a:off x="7222304" y="6216237"/>
            <a:ext cx="1319939" cy="497601"/>
          </a:xfrm>
          <a:prstGeom prst="rect">
            <a:avLst/>
          </a:prstGeom>
        </p:spPr>
      </p:pic>
      <p:pic>
        <p:nvPicPr>
          <p:cNvPr id="7" name="Picture 6"/>
          <p:cNvPicPr>
            <a:picLocks noChangeAspect="1"/>
          </p:cNvPicPr>
          <p:nvPr userDrawn="1"/>
        </p:nvPicPr>
        <p:blipFill rotWithShape="1">
          <a:blip r:embed="rId2"/>
          <a:srcRect t="76659"/>
          <a:stretch/>
        </p:blipFill>
        <p:spPr>
          <a:xfrm>
            <a:off x="484593" y="6220342"/>
            <a:ext cx="2612213" cy="293876"/>
          </a:xfrm>
          <a:prstGeom prst="rect">
            <a:avLst/>
          </a:prstGeom>
        </p:spPr>
      </p:pic>
      <p:sp>
        <p:nvSpPr>
          <p:cNvPr id="8" name="Parallelogram 7"/>
          <p:cNvSpPr/>
          <p:nvPr userDrawn="1"/>
        </p:nvSpPr>
        <p:spPr>
          <a:xfrm>
            <a:off x="314555" y="6540064"/>
            <a:ext cx="6794700" cy="126149"/>
          </a:xfrm>
          <a:prstGeom prst="parallelogram">
            <a:avLst/>
          </a:prstGeom>
          <a:solidFill>
            <a:srgbClr val="007CB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1016" y="324065"/>
            <a:ext cx="6896100" cy="1143000"/>
          </a:xfrm>
        </p:spPr>
        <p:txBody>
          <a:bodyPr>
            <a:normAutofit/>
          </a:bodyPr>
          <a:lstStyle>
            <a:lvl1pPr>
              <a:defRPr sz="3000" cap="none" baseline="0">
                <a:solidFill>
                  <a:schemeClr val="tx1">
                    <a:lumMod val="75000"/>
                    <a:lumOff val="25000"/>
                  </a:schemeClr>
                </a:solidFill>
                <a:latin typeface="Arial" panose="020B0604020202020204" pitchFamily="34" charset="0"/>
                <a:cs typeface="Arial" panose="020B0604020202020204" pitchFamily="34" charset="0"/>
              </a:defRPr>
            </a:lvl1pPr>
          </a:lstStyle>
          <a:p>
            <a:r>
              <a:rPr lang="en-AU" dirty="0" smtClean="0"/>
              <a:t>Click to edit Master title style</a:t>
            </a:r>
            <a:endParaRPr lang="en-US" dirty="0"/>
          </a:p>
        </p:txBody>
      </p:sp>
      <p:sp>
        <p:nvSpPr>
          <p:cNvPr id="3" name="Content Placeholder 2"/>
          <p:cNvSpPr>
            <a:spLocks noGrp="1"/>
          </p:cNvSpPr>
          <p:nvPr>
            <p:ph idx="1"/>
          </p:nvPr>
        </p:nvSpPr>
        <p:spPr>
          <a:xfrm>
            <a:off x="441016" y="1661817"/>
            <a:ext cx="8229600" cy="4431486"/>
          </a:xfrm>
        </p:spPr>
        <p:txBody>
          <a:bodyPr/>
          <a:lstStyle>
            <a:lvl1pPr>
              <a:defRPr>
                <a:solidFill>
                  <a:srgbClr val="007CBA"/>
                </a:solidFill>
                <a:latin typeface="Arial" panose="020B0604020202020204" pitchFamily="34" charset="0"/>
                <a:cs typeface="Arial" panose="020B0604020202020204" pitchFamily="34" charset="0"/>
              </a:defRPr>
            </a:lvl1pPr>
            <a:lvl2pPr>
              <a:defRPr sz="2600">
                <a:solidFill>
                  <a:srgbClr val="008080"/>
                </a:solidFill>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pic>
        <p:nvPicPr>
          <p:cNvPr id="5" name="Picture 4"/>
          <p:cNvPicPr>
            <a:picLocks noChangeAspect="1"/>
          </p:cNvPicPr>
          <p:nvPr userDrawn="1"/>
        </p:nvPicPr>
        <p:blipFill rotWithShape="1">
          <a:blip r:embed="rId2"/>
          <a:srcRect b="21785"/>
          <a:stretch/>
        </p:blipFill>
        <p:spPr>
          <a:xfrm>
            <a:off x="7222304" y="6216237"/>
            <a:ext cx="1319939" cy="497601"/>
          </a:xfrm>
          <a:prstGeom prst="rect">
            <a:avLst/>
          </a:prstGeom>
        </p:spPr>
      </p:pic>
      <p:pic>
        <p:nvPicPr>
          <p:cNvPr id="6" name="Picture 5"/>
          <p:cNvPicPr>
            <a:picLocks noChangeAspect="1"/>
          </p:cNvPicPr>
          <p:nvPr userDrawn="1"/>
        </p:nvPicPr>
        <p:blipFill rotWithShape="1">
          <a:blip r:embed="rId2"/>
          <a:srcRect t="76659"/>
          <a:stretch/>
        </p:blipFill>
        <p:spPr>
          <a:xfrm>
            <a:off x="484593" y="6220342"/>
            <a:ext cx="2612213" cy="293876"/>
          </a:xfrm>
          <a:prstGeom prst="rect">
            <a:avLst/>
          </a:prstGeom>
        </p:spPr>
      </p:pic>
      <p:sp>
        <p:nvSpPr>
          <p:cNvPr id="7" name="Parallelogram 6"/>
          <p:cNvSpPr/>
          <p:nvPr userDrawn="1"/>
        </p:nvSpPr>
        <p:spPr>
          <a:xfrm>
            <a:off x="314555" y="6540064"/>
            <a:ext cx="6794700" cy="126149"/>
          </a:xfrm>
          <a:prstGeom prst="parallelogram">
            <a:avLst/>
          </a:prstGeom>
          <a:solidFill>
            <a:srgbClr val="007CB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28626" y="4406900"/>
            <a:ext cx="8486774" cy="1362075"/>
          </a:xfrm>
        </p:spPr>
        <p:txBody>
          <a:bodyPr anchor="t">
            <a:normAutofit/>
          </a:bodyPr>
          <a:lstStyle>
            <a:lvl1pPr algn="l">
              <a:defRPr sz="2800" b="1" cap="none" baseline="0"/>
            </a:lvl1pPr>
          </a:lstStyle>
          <a:p>
            <a:r>
              <a:rPr lang="en-AU" dirty="0" smtClean="0"/>
              <a:t>Click to edit Master title style</a:t>
            </a:r>
            <a:endParaRPr lang="en-US" dirty="0"/>
          </a:p>
        </p:txBody>
      </p:sp>
      <p:sp>
        <p:nvSpPr>
          <p:cNvPr id="3" name="Text Placeholder 2"/>
          <p:cNvSpPr>
            <a:spLocks noGrp="1"/>
          </p:cNvSpPr>
          <p:nvPr>
            <p:ph type="body" idx="1"/>
          </p:nvPr>
        </p:nvSpPr>
        <p:spPr>
          <a:xfrm>
            <a:off x="428624" y="2906713"/>
            <a:ext cx="8391525"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dirty="0" smtClean="0"/>
              <a:t>Click to edit Master text styles</a:t>
            </a:r>
          </a:p>
        </p:txBody>
      </p:sp>
      <p:pic>
        <p:nvPicPr>
          <p:cNvPr id="9" name="Picture 8"/>
          <p:cNvPicPr>
            <a:picLocks noChangeAspect="1"/>
          </p:cNvPicPr>
          <p:nvPr userDrawn="1"/>
        </p:nvPicPr>
        <p:blipFill rotWithShape="1">
          <a:blip r:embed="rId2"/>
          <a:srcRect b="21785"/>
          <a:stretch/>
        </p:blipFill>
        <p:spPr>
          <a:xfrm>
            <a:off x="7222304" y="6216237"/>
            <a:ext cx="1319939" cy="497601"/>
          </a:xfrm>
          <a:prstGeom prst="rect">
            <a:avLst/>
          </a:prstGeom>
        </p:spPr>
      </p:pic>
      <p:pic>
        <p:nvPicPr>
          <p:cNvPr id="10" name="Picture 9"/>
          <p:cNvPicPr>
            <a:picLocks noChangeAspect="1"/>
          </p:cNvPicPr>
          <p:nvPr userDrawn="1"/>
        </p:nvPicPr>
        <p:blipFill rotWithShape="1">
          <a:blip r:embed="rId2"/>
          <a:srcRect t="76659"/>
          <a:stretch/>
        </p:blipFill>
        <p:spPr>
          <a:xfrm>
            <a:off x="484593" y="6220342"/>
            <a:ext cx="2612213" cy="293876"/>
          </a:xfrm>
          <a:prstGeom prst="rect">
            <a:avLst/>
          </a:prstGeom>
        </p:spPr>
      </p:pic>
      <p:sp>
        <p:nvSpPr>
          <p:cNvPr id="11" name="Parallelogram 10"/>
          <p:cNvSpPr/>
          <p:nvPr userDrawn="1"/>
        </p:nvSpPr>
        <p:spPr>
          <a:xfrm>
            <a:off x="314555" y="6540064"/>
            <a:ext cx="6794700" cy="126149"/>
          </a:xfrm>
          <a:prstGeom prst="parallelogram">
            <a:avLst/>
          </a:prstGeom>
          <a:solidFill>
            <a:srgbClr val="007CB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40541"/>
            <a:ext cx="6896100" cy="1143000"/>
          </a:xfrm>
        </p:spPr>
        <p:txBody>
          <a:bodyPr/>
          <a:lstStyle/>
          <a:p>
            <a:r>
              <a:rPr lang="en-AU"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solidFill>
                  <a:srgbClr val="008080"/>
                </a:solidFill>
              </a:defRPr>
            </a:lvl1pPr>
            <a:lvl2pPr>
              <a:defRPr sz="2400">
                <a:solidFill>
                  <a:srgbClr val="008080"/>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rgbClr val="008080"/>
                </a:solidFill>
              </a:defRPr>
            </a:lvl1pPr>
            <a:lvl2pPr>
              <a:defRPr sz="2400">
                <a:solidFill>
                  <a:srgbClr val="008080"/>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pic>
        <p:nvPicPr>
          <p:cNvPr id="9" name="Picture 8"/>
          <p:cNvPicPr>
            <a:picLocks noChangeAspect="1"/>
          </p:cNvPicPr>
          <p:nvPr userDrawn="1"/>
        </p:nvPicPr>
        <p:blipFill rotWithShape="1">
          <a:blip r:embed="rId2"/>
          <a:srcRect b="21785"/>
          <a:stretch/>
        </p:blipFill>
        <p:spPr>
          <a:xfrm>
            <a:off x="7222304" y="6216237"/>
            <a:ext cx="1319939" cy="497601"/>
          </a:xfrm>
          <a:prstGeom prst="rect">
            <a:avLst/>
          </a:prstGeom>
        </p:spPr>
      </p:pic>
      <p:pic>
        <p:nvPicPr>
          <p:cNvPr id="10" name="Picture 9"/>
          <p:cNvPicPr>
            <a:picLocks noChangeAspect="1"/>
          </p:cNvPicPr>
          <p:nvPr userDrawn="1"/>
        </p:nvPicPr>
        <p:blipFill rotWithShape="1">
          <a:blip r:embed="rId2"/>
          <a:srcRect t="76659"/>
          <a:stretch/>
        </p:blipFill>
        <p:spPr>
          <a:xfrm>
            <a:off x="484593" y="6220342"/>
            <a:ext cx="2612213" cy="293876"/>
          </a:xfrm>
          <a:prstGeom prst="rect">
            <a:avLst/>
          </a:prstGeom>
        </p:spPr>
      </p:pic>
      <p:sp>
        <p:nvSpPr>
          <p:cNvPr id="11" name="Parallelogram 10"/>
          <p:cNvSpPr/>
          <p:nvPr userDrawn="1"/>
        </p:nvSpPr>
        <p:spPr>
          <a:xfrm>
            <a:off x="314555" y="6540064"/>
            <a:ext cx="6794700" cy="126149"/>
          </a:xfrm>
          <a:prstGeom prst="parallelogram">
            <a:avLst/>
          </a:prstGeom>
          <a:solidFill>
            <a:srgbClr val="007CB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527" y="268289"/>
            <a:ext cx="6896100" cy="1143000"/>
          </a:xfrm>
        </p:spPr>
        <p:txBody>
          <a:bodyPr/>
          <a:lstStyle>
            <a:lvl1pPr>
              <a:defRPr/>
            </a:lvl1pPr>
          </a:lstStyle>
          <a:p>
            <a:r>
              <a:rPr lang="en-AU" dirty="0" smtClean="0"/>
              <a:t>Click to edit Master title style</a:t>
            </a:r>
            <a:endParaRPr lang="en-US" dirty="0"/>
          </a:p>
        </p:txBody>
      </p:sp>
      <p:sp>
        <p:nvSpPr>
          <p:cNvPr id="3" name="Text Placeholder 2"/>
          <p:cNvSpPr>
            <a:spLocks noGrp="1"/>
          </p:cNvSpPr>
          <p:nvPr>
            <p:ph type="body" idx="1"/>
          </p:nvPr>
        </p:nvSpPr>
        <p:spPr>
          <a:xfrm>
            <a:off x="457200" y="1535113"/>
            <a:ext cx="4040188" cy="7985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4" name="Content Placeholder 3"/>
          <p:cNvSpPr>
            <a:spLocks noGrp="1"/>
          </p:cNvSpPr>
          <p:nvPr>
            <p:ph sz="half" idx="2"/>
          </p:nvPr>
        </p:nvSpPr>
        <p:spPr>
          <a:xfrm>
            <a:off x="457200" y="2457449"/>
            <a:ext cx="4040188" cy="366871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Text Placeholder 4"/>
          <p:cNvSpPr>
            <a:spLocks noGrp="1"/>
          </p:cNvSpPr>
          <p:nvPr>
            <p:ph type="body" sz="quarter" idx="3"/>
          </p:nvPr>
        </p:nvSpPr>
        <p:spPr>
          <a:xfrm>
            <a:off x="4645025" y="1535113"/>
            <a:ext cx="4041775" cy="7985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6" name="Content Placeholder 5"/>
          <p:cNvSpPr>
            <a:spLocks noGrp="1"/>
          </p:cNvSpPr>
          <p:nvPr>
            <p:ph sz="quarter" idx="4"/>
          </p:nvPr>
        </p:nvSpPr>
        <p:spPr>
          <a:xfrm>
            <a:off x="4645025" y="2447925"/>
            <a:ext cx="4041775" cy="36782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pic>
        <p:nvPicPr>
          <p:cNvPr id="11" name="Picture 10"/>
          <p:cNvPicPr>
            <a:picLocks noChangeAspect="1"/>
          </p:cNvPicPr>
          <p:nvPr userDrawn="1"/>
        </p:nvPicPr>
        <p:blipFill rotWithShape="1">
          <a:blip r:embed="rId2"/>
          <a:srcRect b="21785"/>
          <a:stretch/>
        </p:blipFill>
        <p:spPr>
          <a:xfrm>
            <a:off x="7222304" y="6216237"/>
            <a:ext cx="1319939" cy="497601"/>
          </a:xfrm>
          <a:prstGeom prst="rect">
            <a:avLst/>
          </a:prstGeom>
        </p:spPr>
      </p:pic>
      <p:pic>
        <p:nvPicPr>
          <p:cNvPr id="12" name="Picture 11"/>
          <p:cNvPicPr>
            <a:picLocks noChangeAspect="1"/>
          </p:cNvPicPr>
          <p:nvPr userDrawn="1"/>
        </p:nvPicPr>
        <p:blipFill rotWithShape="1">
          <a:blip r:embed="rId2"/>
          <a:srcRect t="76659"/>
          <a:stretch/>
        </p:blipFill>
        <p:spPr>
          <a:xfrm>
            <a:off x="484593" y="6220342"/>
            <a:ext cx="2612213" cy="293876"/>
          </a:xfrm>
          <a:prstGeom prst="rect">
            <a:avLst/>
          </a:prstGeom>
        </p:spPr>
      </p:pic>
      <p:sp>
        <p:nvSpPr>
          <p:cNvPr id="13" name="Parallelogram 12"/>
          <p:cNvSpPr/>
          <p:nvPr userDrawn="1"/>
        </p:nvSpPr>
        <p:spPr>
          <a:xfrm>
            <a:off x="314555" y="6540064"/>
            <a:ext cx="6794700" cy="126149"/>
          </a:xfrm>
          <a:prstGeom prst="parallelogram">
            <a:avLst/>
          </a:prstGeom>
          <a:solidFill>
            <a:srgbClr val="007CB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82943" y="299352"/>
            <a:ext cx="6819900" cy="1143000"/>
          </a:xfrm>
        </p:spPr>
        <p:txBody>
          <a:bodyPr/>
          <a:lstStyle/>
          <a:p>
            <a:r>
              <a:rPr lang="en-AU" dirty="0" smtClean="0"/>
              <a:t>Click to edit Master title style</a:t>
            </a:r>
            <a:endParaRPr lang="en-US" dirty="0"/>
          </a:p>
        </p:txBody>
      </p:sp>
      <p:pic>
        <p:nvPicPr>
          <p:cNvPr id="4" name="Picture 3"/>
          <p:cNvPicPr>
            <a:picLocks noChangeAspect="1"/>
          </p:cNvPicPr>
          <p:nvPr userDrawn="1"/>
        </p:nvPicPr>
        <p:blipFill rotWithShape="1">
          <a:blip r:embed="rId2"/>
          <a:srcRect b="21785"/>
          <a:stretch/>
        </p:blipFill>
        <p:spPr>
          <a:xfrm>
            <a:off x="7222304" y="6216237"/>
            <a:ext cx="1319939" cy="497601"/>
          </a:xfrm>
          <a:prstGeom prst="rect">
            <a:avLst/>
          </a:prstGeom>
        </p:spPr>
      </p:pic>
      <p:pic>
        <p:nvPicPr>
          <p:cNvPr id="5" name="Picture 4"/>
          <p:cNvPicPr>
            <a:picLocks noChangeAspect="1"/>
          </p:cNvPicPr>
          <p:nvPr userDrawn="1"/>
        </p:nvPicPr>
        <p:blipFill rotWithShape="1">
          <a:blip r:embed="rId2"/>
          <a:srcRect t="76659"/>
          <a:stretch/>
        </p:blipFill>
        <p:spPr>
          <a:xfrm>
            <a:off x="484593" y="6220342"/>
            <a:ext cx="2612213" cy="293876"/>
          </a:xfrm>
          <a:prstGeom prst="rect">
            <a:avLst/>
          </a:prstGeom>
        </p:spPr>
      </p:pic>
      <p:sp>
        <p:nvSpPr>
          <p:cNvPr id="6" name="Parallelogram 5"/>
          <p:cNvSpPr/>
          <p:nvPr userDrawn="1"/>
        </p:nvSpPr>
        <p:spPr>
          <a:xfrm>
            <a:off x="314555" y="6540064"/>
            <a:ext cx="6794700" cy="126149"/>
          </a:xfrm>
          <a:prstGeom prst="parallelogram">
            <a:avLst/>
          </a:prstGeom>
          <a:solidFill>
            <a:srgbClr val="007CB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srcRect b="21785"/>
          <a:stretch/>
        </p:blipFill>
        <p:spPr>
          <a:xfrm>
            <a:off x="7222304" y="6216237"/>
            <a:ext cx="1319939" cy="497601"/>
          </a:xfrm>
          <a:prstGeom prst="rect">
            <a:avLst/>
          </a:prstGeom>
        </p:spPr>
      </p:pic>
      <p:pic>
        <p:nvPicPr>
          <p:cNvPr id="4" name="Picture 3"/>
          <p:cNvPicPr>
            <a:picLocks noChangeAspect="1"/>
          </p:cNvPicPr>
          <p:nvPr userDrawn="1"/>
        </p:nvPicPr>
        <p:blipFill rotWithShape="1">
          <a:blip r:embed="rId2"/>
          <a:srcRect t="76659"/>
          <a:stretch/>
        </p:blipFill>
        <p:spPr>
          <a:xfrm>
            <a:off x="484593" y="6220342"/>
            <a:ext cx="2612213" cy="293876"/>
          </a:xfrm>
          <a:prstGeom prst="rect">
            <a:avLst/>
          </a:prstGeom>
        </p:spPr>
      </p:pic>
      <p:sp>
        <p:nvSpPr>
          <p:cNvPr id="5" name="Parallelogram 4"/>
          <p:cNvSpPr/>
          <p:nvPr userDrawn="1"/>
        </p:nvSpPr>
        <p:spPr>
          <a:xfrm>
            <a:off x="314555" y="6540064"/>
            <a:ext cx="6794700" cy="126149"/>
          </a:xfrm>
          <a:prstGeom prst="parallelogram">
            <a:avLst/>
          </a:prstGeom>
          <a:solidFill>
            <a:srgbClr val="007CB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NoBlobs!">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0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pic>
        <p:nvPicPr>
          <p:cNvPr id="6" name="Picture 5"/>
          <p:cNvPicPr>
            <a:picLocks noChangeAspect="1"/>
          </p:cNvPicPr>
          <p:nvPr userDrawn="1"/>
        </p:nvPicPr>
        <p:blipFill rotWithShape="1">
          <a:blip r:embed="rId2"/>
          <a:srcRect b="21785"/>
          <a:stretch/>
        </p:blipFill>
        <p:spPr>
          <a:xfrm>
            <a:off x="7222304" y="6216237"/>
            <a:ext cx="1319939" cy="497601"/>
          </a:xfrm>
          <a:prstGeom prst="rect">
            <a:avLst/>
          </a:prstGeom>
        </p:spPr>
      </p:pic>
      <p:pic>
        <p:nvPicPr>
          <p:cNvPr id="7" name="Picture 6"/>
          <p:cNvPicPr>
            <a:picLocks noChangeAspect="1"/>
          </p:cNvPicPr>
          <p:nvPr userDrawn="1"/>
        </p:nvPicPr>
        <p:blipFill rotWithShape="1">
          <a:blip r:embed="rId2"/>
          <a:srcRect t="76659"/>
          <a:stretch/>
        </p:blipFill>
        <p:spPr>
          <a:xfrm>
            <a:off x="484593" y="6220342"/>
            <a:ext cx="2612213" cy="293876"/>
          </a:xfrm>
          <a:prstGeom prst="rect">
            <a:avLst/>
          </a:prstGeom>
        </p:spPr>
      </p:pic>
      <p:sp>
        <p:nvSpPr>
          <p:cNvPr id="8" name="Parallelogram 7"/>
          <p:cNvSpPr/>
          <p:nvPr userDrawn="1"/>
        </p:nvSpPr>
        <p:spPr>
          <a:xfrm>
            <a:off x="314555" y="6540064"/>
            <a:ext cx="6794700" cy="126149"/>
          </a:xfrm>
          <a:prstGeom prst="parallelogram">
            <a:avLst/>
          </a:prstGeom>
          <a:solidFill>
            <a:srgbClr val="007CB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18567"/>
            <a:ext cx="6896100" cy="1143000"/>
          </a:xfrm>
          <a:prstGeom prst="rect">
            <a:avLst/>
          </a:prstGeom>
        </p:spPr>
        <p:txBody>
          <a:bodyPr vert="horz" lIns="91440" tIns="45720" rIns="91440" bIns="45720" rtlCol="0" anchor="ctr">
            <a:normAutofit/>
          </a:bodyPr>
          <a:lstStyle/>
          <a:p>
            <a:r>
              <a:rPr lang="en-AU" dirty="0" smtClean="0"/>
              <a:t>Click to edit Master title style</a:t>
            </a:r>
            <a:endParaRPr lang="en-US" dirty="0"/>
          </a:p>
        </p:txBody>
      </p:sp>
      <p:sp>
        <p:nvSpPr>
          <p:cNvPr id="3" name="Text Placeholder 2"/>
          <p:cNvSpPr>
            <a:spLocks noGrp="1"/>
          </p:cNvSpPr>
          <p:nvPr>
            <p:ph type="body" idx="1"/>
          </p:nvPr>
        </p:nvSpPr>
        <p:spPr>
          <a:xfrm>
            <a:off x="457200" y="2009775"/>
            <a:ext cx="8229600" cy="3929706"/>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56" r:id="rId9"/>
    <p:sldLayoutId id="2147483657" r:id="rId10"/>
  </p:sldLayoutIdLst>
  <p:timing>
    <p:tnLst>
      <p:par>
        <p:cTn id="1" dur="indefinite" restart="never" nodeType="tmRoot"/>
      </p:par>
    </p:tnLst>
  </p:timing>
  <p:txStyles>
    <p:titleStyle>
      <a:lvl1pPr algn="l" defTabSz="457200" rtl="0" eaLnBrk="1" latinLnBrk="0" hangingPunct="1">
        <a:spcBef>
          <a:spcPct val="0"/>
        </a:spcBef>
        <a:buNone/>
        <a:defRPr sz="3000" kern="1200" baseline="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457200" rtl="0" eaLnBrk="1" latinLnBrk="0" hangingPunct="1">
        <a:spcBef>
          <a:spcPct val="20000"/>
        </a:spcBef>
        <a:buFont typeface="Arial"/>
        <a:buChar char="•"/>
        <a:defRPr sz="2800" kern="1200" baseline="0">
          <a:solidFill>
            <a:srgbClr val="007CBA"/>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800" kern="1200" baseline="0">
          <a:solidFill>
            <a:srgbClr val="008080"/>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baseline="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baseline="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baseline="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0.png"/><Relationship Id="rId1" Type="http://schemas.openxmlformats.org/officeDocument/2006/relationships/slideLayout" Target="../slideLayouts/slideLayout8.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9.jpe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54932" y="5144704"/>
            <a:ext cx="5410200" cy="1046440"/>
          </a:xfrm>
          <a:prstGeom prst="rect">
            <a:avLst/>
          </a:prstGeom>
          <a:noFill/>
        </p:spPr>
        <p:txBody>
          <a:bodyPr wrap="square" rtlCol="0">
            <a:spAutoFit/>
          </a:bodyPr>
          <a:lstStyle/>
          <a:p>
            <a:pPr algn="ctr"/>
            <a:r>
              <a:rPr lang="en-US" sz="2200" i="1" dirty="0" smtClean="0">
                <a:solidFill>
                  <a:schemeClr val="tx1">
                    <a:lumMod val="65000"/>
                    <a:lumOff val="35000"/>
                  </a:schemeClr>
                </a:solidFill>
                <a:latin typeface="Times New Roman" panose="02020603050405020304" pitchFamily="18" charset="0"/>
                <a:cs typeface="Times New Roman" panose="02020603050405020304" pitchFamily="18" charset="0"/>
              </a:rPr>
              <a:t>Vanessa Lucieer, Claire Butler, Peter Walsh, Emma Flukes &amp; Craig Johnson</a:t>
            </a:r>
          </a:p>
          <a:p>
            <a:pPr algn="ctr"/>
            <a:r>
              <a:rPr lang="en-US" i="1" dirty="0" smtClean="0">
                <a:solidFill>
                  <a:schemeClr val="tx1">
                    <a:lumMod val="65000"/>
                    <a:lumOff val="35000"/>
                  </a:schemeClr>
                </a:solidFill>
                <a:latin typeface="Times New Roman" panose="02020603050405020304" pitchFamily="18" charset="0"/>
                <a:cs typeface="Times New Roman" panose="02020603050405020304" pitchFamily="18" charset="0"/>
              </a:rPr>
              <a:t>Institute for Marine and Antarctic Studies</a:t>
            </a:r>
          </a:p>
        </p:txBody>
      </p:sp>
      <p:pic>
        <p:nvPicPr>
          <p:cNvPr id="2" name="Picture 1"/>
          <p:cNvPicPr preferRelativeResize="0">
            <a:picLocks/>
          </p:cNvPicPr>
          <p:nvPr/>
        </p:nvPicPr>
        <p:blipFill>
          <a:blip r:embed="rId2">
            <a:extLst>
              <a:ext uri="{28A0092B-C50C-407E-A947-70E740481C1C}">
                <a14:useLocalDpi xmlns:a14="http://schemas.microsoft.com/office/drawing/2010/main" val="0"/>
              </a:ext>
            </a:extLst>
          </a:blip>
          <a:stretch>
            <a:fillRect/>
          </a:stretch>
        </p:blipFill>
        <p:spPr>
          <a:xfrm>
            <a:off x="3673058" y="2464161"/>
            <a:ext cx="1828800" cy="1234800"/>
          </a:xfrm>
          <a:prstGeom prst="rect">
            <a:avLst/>
          </a:prstGeom>
        </p:spPr>
      </p:pic>
      <p:pic>
        <p:nvPicPr>
          <p:cNvPr id="4" name="Picture 3"/>
          <p:cNvPicPr preferRelativeResize="0">
            <a:picLocks/>
          </p:cNvPicPr>
          <p:nvPr/>
        </p:nvPicPr>
        <p:blipFill>
          <a:blip r:embed="rId3">
            <a:extLst>
              <a:ext uri="{28A0092B-C50C-407E-A947-70E740481C1C}">
                <a14:useLocalDpi xmlns:a14="http://schemas.microsoft.com/office/drawing/2010/main" val="0"/>
              </a:ext>
            </a:extLst>
          </a:blip>
          <a:stretch>
            <a:fillRect/>
          </a:stretch>
        </p:blipFill>
        <p:spPr>
          <a:xfrm>
            <a:off x="0" y="2464161"/>
            <a:ext cx="1850573" cy="1234800"/>
          </a:xfrm>
          <a:prstGeom prst="rect">
            <a:avLst/>
          </a:prstGeom>
        </p:spPr>
      </p:pic>
      <p:pic>
        <p:nvPicPr>
          <p:cNvPr id="5" name="Picture 4"/>
          <p:cNvPicPr preferRelativeResize="0">
            <a:picLocks/>
          </p:cNvPicPr>
          <p:nvPr/>
        </p:nvPicPr>
        <p:blipFill rotWithShape="1">
          <a:blip r:embed="rId4">
            <a:extLst>
              <a:ext uri="{28A0092B-C50C-407E-A947-70E740481C1C}">
                <a14:useLocalDpi xmlns:a14="http://schemas.microsoft.com/office/drawing/2010/main" val="0"/>
              </a:ext>
            </a:extLst>
          </a:blip>
          <a:srcRect t="10230"/>
          <a:stretch/>
        </p:blipFill>
        <p:spPr>
          <a:xfrm>
            <a:off x="5498701" y="2464161"/>
            <a:ext cx="1828800" cy="1234800"/>
          </a:xfrm>
          <a:prstGeom prst="rect">
            <a:avLst/>
          </a:prstGeom>
        </p:spPr>
      </p:pic>
      <p:pic>
        <p:nvPicPr>
          <p:cNvPr id="6" name="Picture 5"/>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1847415" y="2464161"/>
            <a:ext cx="1828800" cy="1234800"/>
          </a:xfrm>
          <a:prstGeom prst="rect">
            <a:avLst/>
          </a:prstGeom>
        </p:spPr>
      </p:pic>
      <p:pic>
        <p:nvPicPr>
          <p:cNvPr id="7" name="Picture 6"/>
          <p:cNvPicPr preferRelativeResize="0">
            <a:picLocks/>
          </p:cNvPicPr>
          <p:nvPr/>
        </p:nvPicPr>
        <p:blipFill>
          <a:blip r:embed="rId6">
            <a:extLst>
              <a:ext uri="{28A0092B-C50C-407E-A947-70E740481C1C}">
                <a14:useLocalDpi xmlns:a14="http://schemas.microsoft.com/office/drawing/2010/main" val="0"/>
              </a:ext>
            </a:extLst>
          </a:blip>
          <a:stretch>
            <a:fillRect/>
          </a:stretch>
        </p:blipFill>
        <p:spPr>
          <a:xfrm>
            <a:off x="7324343" y="2464161"/>
            <a:ext cx="1828800" cy="1234800"/>
          </a:xfrm>
          <a:prstGeom prst="rect">
            <a:avLst/>
          </a:prstGeom>
        </p:spPr>
      </p:pic>
      <p:sp>
        <p:nvSpPr>
          <p:cNvPr id="18" name="Parallelogram 17"/>
          <p:cNvSpPr/>
          <p:nvPr/>
        </p:nvSpPr>
        <p:spPr>
          <a:xfrm>
            <a:off x="288000" y="6525344"/>
            <a:ext cx="8568000" cy="126149"/>
          </a:xfrm>
          <a:prstGeom prst="parallelogram">
            <a:avLst/>
          </a:prstGeom>
          <a:solidFill>
            <a:srgbClr val="007CB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2" name="Title 21"/>
          <p:cNvSpPr>
            <a:spLocks noGrp="1"/>
          </p:cNvSpPr>
          <p:nvPr>
            <p:ph type="ctrTitle"/>
          </p:nvPr>
        </p:nvSpPr>
        <p:spPr>
          <a:xfrm>
            <a:off x="158376" y="4103203"/>
            <a:ext cx="8603312" cy="504056"/>
          </a:xfrm>
        </p:spPr>
        <p:txBody>
          <a:bodyPr>
            <a:noAutofit/>
          </a:bodyPr>
          <a:lstStyle/>
          <a:p>
            <a:r>
              <a:rPr lang="en-AU" spc="150" dirty="0" smtClean="0"/>
              <a:t>Seamap Australia</a:t>
            </a:r>
            <a:endParaRPr lang="en-AU" spc="150" dirty="0"/>
          </a:p>
        </p:txBody>
      </p:sp>
      <p:sp>
        <p:nvSpPr>
          <p:cNvPr id="23" name="Subtitle 22"/>
          <p:cNvSpPr>
            <a:spLocks noGrp="1"/>
          </p:cNvSpPr>
          <p:nvPr>
            <p:ph type="subTitle" idx="1"/>
          </p:nvPr>
        </p:nvSpPr>
        <p:spPr>
          <a:xfrm>
            <a:off x="1115616" y="4712025"/>
            <a:ext cx="7272808" cy="563576"/>
          </a:xfrm>
        </p:spPr>
        <p:txBody>
          <a:bodyPr>
            <a:normAutofit fontScale="85000" lnSpcReduction="10000"/>
          </a:bodyPr>
          <a:lstStyle/>
          <a:p>
            <a:r>
              <a:rPr lang="en-AU" sz="2400" dirty="0" smtClean="0"/>
              <a:t>Visualisation and classification of Australian seabed habitats</a:t>
            </a:r>
            <a:endParaRPr lang="en-AU" sz="2400" dirty="0"/>
          </a:p>
        </p:txBody>
      </p:sp>
      <p:pic>
        <p:nvPicPr>
          <p:cNvPr id="1026" name="Picture 2" descr="http://144.6.252.152/wp-content/uploads/2017/10/Seamap2_V2_RGB.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75132" y="922146"/>
            <a:ext cx="5590000" cy="1207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58635" cy="4797152"/>
          </a:xfrm>
          <a:prstGeom prst="rect">
            <a:avLst/>
          </a:prstGeom>
        </p:spPr>
      </p:pic>
    </p:spTree>
    <p:extLst>
      <p:ext uri="{BB962C8B-B14F-4D97-AF65-F5344CB8AC3E}">
        <p14:creationId xmlns:p14="http://schemas.microsoft.com/office/powerpoint/2010/main" val="8465296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28151" cy="4819625"/>
          </a:xfrm>
          <a:prstGeom prst="rect">
            <a:avLst/>
          </a:prstGeom>
        </p:spPr>
      </p:pic>
    </p:spTree>
    <p:extLst>
      <p:ext uri="{BB962C8B-B14F-4D97-AF65-F5344CB8AC3E}">
        <p14:creationId xmlns:p14="http://schemas.microsoft.com/office/powerpoint/2010/main" val="3110279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
            <a:ext cx="9144000" cy="4824531"/>
          </a:xfrm>
          <a:prstGeom prst="rect">
            <a:avLst/>
          </a:prstGeom>
        </p:spPr>
      </p:pic>
      <p:grpSp>
        <p:nvGrpSpPr>
          <p:cNvPr id="16" name="Group 15"/>
          <p:cNvGrpSpPr/>
          <p:nvPr/>
        </p:nvGrpSpPr>
        <p:grpSpPr>
          <a:xfrm>
            <a:off x="1285123" y="3356992"/>
            <a:ext cx="4511013" cy="2962786"/>
            <a:chOff x="1285123" y="3356992"/>
            <a:chExt cx="4511013" cy="2962786"/>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123" y="3356992"/>
              <a:ext cx="3934949" cy="2962786"/>
            </a:xfrm>
            <a:prstGeom prst="rect">
              <a:avLst/>
            </a:prstGeom>
          </p:spPr>
        </p:pic>
        <p:cxnSp>
          <p:nvCxnSpPr>
            <p:cNvPr id="8" name="Straight Arrow Connector 7"/>
            <p:cNvCxnSpPr/>
            <p:nvPr/>
          </p:nvCxnSpPr>
          <p:spPr>
            <a:xfrm flipV="1">
              <a:off x="5220072" y="3765904"/>
              <a:ext cx="576064" cy="31116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15" name="Group 14"/>
          <p:cNvGrpSpPr/>
          <p:nvPr/>
        </p:nvGrpSpPr>
        <p:grpSpPr>
          <a:xfrm>
            <a:off x="3779914" y="476672"/>
            <a:ext cx="5310783" cy="2880320"/>
            <a:chOff x="3779914" y="476672"/>
            <a:chExt cx="5310783" cy="288032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0270" y="476672"/>
              <a:ext cx="3840427" cy="2880320"/>
            </a:xfrm>
            <a:prstGeom prst="rect">
              <a:avLst/>
            </a:prstGeom>
          </p:spPr>
        </p:pic>
        <p:cxnSp>
          <p:nvCxnSpPr>
            <p:cNvPr id="12" name="Straight Arrow Connector 11"/>
            <p:cNvCxnSpPr>
              <a:stCxn id="6" idx="1"/>
            </p:cNvCxnSpPr>
            <p:nvPr/>
          </p:nvCxnSpPr>
          <p:spPr>
            <a:xfrm flipH="1">
              <a:off x="3779914" y="1916832"/>
              <a:ext cx="1470356" cy="49543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563756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1714"/>
          <a:stretch/>
        </p:blipFill>
        <p:spPr>
          <a:xfrm>
            <a:off x="33271" y="44624"/>
            <a:ext cx="9082030" cy="4844304"/>
          </a:xfrm>
          <a:prstGeom prst="rect">
            <a:avLst/>
          </a:prstGeom>
        </p:spPr>
      </p:pic>
      <p:pic>
        <p:nvPicPr>
          <p:cNvPr id="7" name="Picture 6"/>
          <p:cNvPicPr>
            <a:picLocks noChangeAspect="1"/>
          </p:cNvPicPr>
          <p:nvPr/>
        </p:nvPicPr>
        <p:blipFill>
          <a:blip r:embed="rId3"/>
          <a:stretch>
            <a:fillRect/>
          </a:stretch>
        </p:blipFill>
        <p:spPr>
          <a:xfrm>
            <a:off x="107504" y="856326"/>
            <a:ext cx="5391150" cy="5610225"/>
          </a:xfrm>
          <a:prstGeom prst="rect">
            <a:avLst/>
          </a:prstGeom>
        </p:spPr>
      </p:pic>
      <p:pic>
        <p:nvPicPr>
          <p:cNvPr id="5" name="Picture 4"/>
          <p:cNvPicPr>
            <a:picLocks noChangeAspect="1"/>
          </p:cNvPicPr>
          <p:nvPr/>
        </p:nvPicPr>
        <p:blipFill rotWithShape="1">
          <a:blip r:embed="rId4"/>
          <a:srcRect t="11472"/>
          <a:stretch/>
        </p:blipFill>
        <p:spPr>
          <a:xfrm>
            <a:off x="19393" y="0"/>
            <a:ext cx="9109785" cy="4872457"/>
          </a:xfrm>
          <a:prstGeom prst="rect">
            <a:avLst/>
          </a:prstGeom>
        </p:spPr>
      </p:pic>
      <p:pic>
        <p:nvPicPr>
          <p:cNvPr id="6" name="Picture 5"/>
          <p:cNvPicPr>
            <a:picLocks noChangeAspect="1"/>
          </p:cNvPicPr>
          <p:nvPr/>
        </p:nvPicPr>
        <p:blipFill>
          <a:blip r:embed="rId5"/>
          <a:stretch>
            <a:fillRect/>
          </a:stretch>
        </p:blipFill>
        <p:spPr>
          <a:xfrm>
            <a:off x="-39944" y="-16471"/>
            <a:ext cx="9198752" cy="3854440"/>
          </a:xfrm>
          <a:prstGeom prst="rect">
            <a:avLst/>
          </a:prstGeom>
        </p:spPr>
      </p:pic>
    </p:spTree>
    <p:extLst>
      <p:ext uri="{BB962C8B-B14F-4D97-AF65-F5344CB8AC3E}">
        <p14:creationId xmlns:p14="http://schemas.microsoft.com/office/powerpoint/2010/main" val="1687487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rallelogram 4"/>
          <p:cNvSpPr/>
          <p:nvPr/>
        </p:nvSpPr>
        <p:spPr>
          <a:xfrm>
            <a:off x="288000" y="6525344"/>
            <a:ext cx="8568000" cy="126149"/>
          </a:xfrm>
          <a:prstGeom prst="parallelogram">
            <a:avLst/>
          </a:prstGeom>
          <a:solidFill>
            <a:srgbClr val="007CB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14620"/>
          <a:stretch/>
        </p:blipFill>
        <p:spPr>
          <a:xfrm>
            <a:off x="971599" y="4613221"/>
            <a:ext cx="7200800" cy="1768107"/>
          </a:xfrm>
          <a:prstGeom prst="rect">
            <a:avLst/>
          </a:prstGeom>
        </p:spPr>
      </p:pic>
      <p:sp>
        <p:nvSpPr>
          <p:cNvPr id="3" name="TextBox 2"/>
          <p:cNvSpPr txBox="1"/>
          <p:nvPr/>
        </p:nvSpPr>
        <p:spPr>
          <a:xfrm>
            <a:off x="107503" y="1988840"/>
            <a:ext cx="8928991" cy="1938992"/>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AU" dirty="0" smtClean="0">
                <a:solidFill>
                  <a:schemeClr val="bg1">
                    <a:lumMod val="50000"/>
                  </a:schemeClr>
                </a:solidFill>
              </a:rPr>
              <a:t>SeaMap Australia would not have been made possible without the collaboration of Australian Scientist sharing their national seafloor survey data. We wish to acknowledge all our collaborators:</a:t>
            </a:r>
          </a:p>
          <a:p>
            <a:pPr algn="ctr"/>
            <a:endParaRPr lang="en-AU" dirty="0" smtClean="0">
              <a:solidFill>
                <a:schemeClr val="bg1">
                  <a:lumMod val="50000"/>
                </a:schemeClr>
              </a:solidFill>
            </a:endParaRPr>
          </a:p>
          <a:p>
            <a:r>
              <a:rPr lang="en-AU" sz="1200" dirty="0" smtClean="0">
                <a:solidFill>
                  <a:schemeClr val="bg1">
                    <a:lumMod val="50000"/>
                  </a:schemeClr>
                </a:solidFill>
              </a:rPr>
              <a:t>Daniel Ierodiaconou, Alex Rattray</a:t>
            </a:r>
            <a:r>
              <a:rPr lang="en-AU" sz="1200" dirty="0">
                <a:solidFill>
                  <a:schemeClr val="bg1">
                    <a:lumMod val="50000"/>
                  </a:schemeClr>
                </a:solidFill>
              </a:rPr>
              <a:t>, Alan Jordan, Alison Wright, Matt Edmunds, Adrian Flynn, Kathy </a:t>
            </a:r>
            <a:r>
              <a:rPr lang="en-AU" sz="1200" dirty="0" err="1">
                <a:solidFill>
                  <a:schemeClr val="bg1">
                    <a:lumMod val="50000"/>
                  </a:schemeClr>
                </a:solidFill>
              </a:rPr>
              <a:t>Murry</a:t>
            </a:r>
            <a:r>
              <a:rPr lang="en-AU" sz="1200" dirty="0">
                <a:solidFill>
                  <a:schemeClr val="bg1">
                    <a:lumMod val="50000"/>
                  </a:schemeClr>
                </a:solidFill>
              </a:rPr>
              <a:t>, Dirk </a:t>
            </a:r>
            <a:r>
              <a:rPr lang="en-AU" sz="1200" dirty="0" err="1">
                <a:solidFill>
                  <a:schemeClr val="bg1">
                    <a:lumMod val="50000"/>
                  </a:schemeClr>
                </a:solidFill>
              </a:rPr>
              <a:t>Slawinski</a:t>
            </a:r>
            <a:r>
              <a:rPr lang="en-AU" sz="1200" dirty="0">
                <a:solidFill>
                  <a:schemeClr val="bg1">
                    <a:lumMod val="50000"/>
                  </a:schemeClr>
                </a:solidFill>
              </a:rPr>
              <a:t>, Ralph Talbot-Smith, Michael Rasheed, Alexandra Carter, Neil Smit,  Jessica Meeuwig, Phil Bouchet,​Tim Ingleton, Gregory West, Stuart </a:t>
            </a:r>
            <a:r>
              <a:rPr lang="en-AU" sz="1200" dirty="0" err="1">
                <a:solidFill>
                  <a:schemeClr val="bg1">
                    <a:lumMod val="50000"/>
                  </a:schemeClr>
                </a:solidFill>
              </a:rPr>
              <a:t>Phinn</a:t>
            </a:r>
            <a:r>
              <a:rPr lang="en-AU" sz="1200" dirty="0">
                <a:solidFill>
                  <a:schemeClr val="bg1">
                    <a:lumMod val="50000"/>
                  </a:schemeClr>
                </a:solidFill>
              </a:rPr>
              <a:t>,​ Len McKenzie, Matthew Nash-Arnold, Karen Danaher,  </a:t>
            </a:r>
            <a:r>
              <a:rPr lang="en-AU" sz="1200" dirty="0" err="1">
                <a:solidFill>
                  <a:schemeClr val="bg1">
                    <a:lumMod val="50000"/>
                  </a:schemeClr>
                </a:solidFill>
              </a:rPr>
              <a:t>Kieryn</a:t>
            </a:r>
            <a:r>
              <a:rPr lang="en-AU" sz="1200" dirty="0">
                <a:solidFill>
                  <a:schemeClr val="bg1">
                    <a:lumMod val="50000"/>
                  </a:schemeClr>
                </a:solidFill>
              </a:rPr>
              <a:t> </a:t>
            </a:r>
            <a:r>
              <a:rPr lang="en-AU" sz="1200" dirty="0" err="1">
                <a:solidFill>
                  <a:schemeClr val="bg1">
                    <a:lumMod val="50000"/>
                  </a:schemeClr>
                </a:solidFill>
              </a:rPr>
              <a:t>Kiliminster</a:t>
            </a:r>
            <a:r>
              <a:rPr lang="en-AU" sz="1200" dirty="0">
                <a:solidFill>
                  <a:schemeClr val="bg1">
                    <a:lumMod val="50000"/>
                  </a:schemeClr>
                </a:solidFill>
              </a:rPr>
              <a:t>, Time </a:t>
            </a:r>
            <a:r>
              <a:rPr lang="en-AU" sz="1200" dirty="0" err="1">
                <a:solidFill>
                  <a:schemeClr val="bg1">
                    <a:lumMod val="50000"/>
                  </a:schemeClr>
                </a:solidFill>
              </a:rPr>
              <a:t>Skewes</a:t>
            </a:r>
            <a:r>
              <a:rPr lang="en-AU" sz="1200" dirty="0">
                <a:solidFill>
                  <a:schemeClr val="bg1">
                    <a:lumMod val="50000"/>
                  </a:schemeClr>
                </a:solidFill>
              </a:rPr>
              <a:t>,  Gary Kendrick, Michael Fuller, Dominic Hogan, Stuart Hamilton, Stephanie Turner​, </a:t>
            </a:r>
            <a:r>
              <a:rPr lang="en-AU" sz="1200" dirty="0" err="1" smtClean="0">
                <a:solidFill>
                  <a:schemeClr val="bg1">
                    <a:lumMod val="50000"/>
                  </a:schemeClr>
                </a:solidFill>
              </a:rPr>
              <a:t>GeoScience</a:t>
            </a:r>
            <a:r>
              <a:rPr lang="en-AU" sz="1200" dirty="0" smtClean="0">
                <a:solidFill>
                  <a:schemeClr val="bg1">
                    <a:lumMod val="50000"/>
                  </a:schemeClr>
                </a:solidFill>
              </a:rPr>
              <a:t> Australia, </a:t>
            </a:r>
            <a:r>
              <a:rPr lang="en-AU" sz="1200" dirty="0">
                <a:solidFill>
                  <a:schemeClr val="bg1">
                    <a:lumMod val="50000"/>
                  </a:schemeClr>
                </a:solidFill>
              </a:rPr>
              <a:t>CSIRO, </a:t>
            </a:r>
            <a:r>
              <a:rPr lang="en-AU" sz="1200" dirty="0" smtClean="0">
                <a:solidFill>
                  <a:schemeClr val="bg1">
                    <a:lumMod val="50000"/>
                  </a:schemeClr>
                </a:solidFill>
              </a:rPr>
              <a:t>GBRMPA</a:t>
            </a:r>
            <a:endParaRPr lang="en-AU" sz="1200" dirty="0">
              <a:solidFill>
                <a:schemeClr val="bg1">
                  <a:lumMod val="50000"/>
                </a:schemeClr>
              </a:solidFill>
            </a:endParaRPr>
          </a:p>
        </p:txBody>
      </p:sp>
      <p:pic>
        <p:nvPicPr>
          <p:cNvPr id="7" name="Picture 2" descr="http://144.6.252.152/wp-content/uploads/2017/10/Seamap2_V2_RG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404664"/>
            <a:ext cx="5590000" cy="12078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Deakin University Australi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5128" y="5083195"/>
            <a:ext cx="828158" cy="828158"/>
          </a:xfrm>
          <a:prstGeom prst="rect">
            <a:avLst/>
          </a:prstGeom>
          <a:noFill/>
          <a:ln>
            <a:noFill/>
          </a:ln>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4408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a:xfrm>
            <a:off x="1257300" y="2535455"/>
            <a:ext cx="7886700" cy="3263504"/>
          </a:xfrm>
        </p:spPr>
        <p:txBody>
          <a:bodyPr/>
          <a:lstStyle/>
          <a:p>
            <a:endParaRPr lang="en-AU"/>
          </a:p>
        </p:txBody>
      </p:sp>
      <p:pic>
        <p:nvPicPr>
          <p:cNvPr id="4" name="Picture 3"/>
          <p:cNvPicPr>
            <a:picLocks noChangeAspect="1"/>
          </p:cNvPicPr>
          <p:nvPr/>
        </p:nvPicPr>
        <p:blipFill>
          <a:blip r:embed="rId2"/>
          <a:stretch>
            <a:fillRect/>
          </a:stretch>
        </p:blipFill>
        <p:spPr>
          <a:xfrm>
            <a:off x="0" y="324065"/>
            <a:ext cx="9188293" cy="6533935"/>
          </a:xfrm>
          <a:prstGeom prst="rect">
            <a:avLst/>
          </a:prstGeom>
        </p:spPr>
      </p:pic>
      <p:sp>
        <p:nvSpPr>
          <p:cNvPr id="5" name="Rectangle 4"/>
          <p:cNvSpPr/>
          <p:nvPr/>
        </p:nvSpPr>
        <p:spPr>
          <a:xfrm>
            <a:off x="5438549" y="6309320"/>
            <a:ext cx="3749744" cy="415498"/>
          </a:xfrm>
          <a:prstGeom prst="rect">
            <a:avLst/>
          </a:prstGeom>
        </p:spPr>
        <p:txBody>
          <a:bodyPr wrap="none">
            <a:spAutoFit/>
          </a:bodyPr>
          <a:lstStyle/>
          <a:p>
            <a:r>
              <a:rPr lang="en-AU" sz="2100" b="1" dirty="0">
                <a:solidFill>
                  <a:schemeClr val="bg1"/>
                </a:solidFill>
              </a:rPr>
              <a:t>https://vmdp.deakin.edu.au/</a:t>
            </a:r>
          </a:p>
        </p:txBody>
      </p:sp>
    </p:spTree>
    <p:extLst>
      <p:ext uri="{BB962C8B-B14F-4D97-AF65-F5344CB8AC3E}">
        <p14:creationId xmlns:p14="http://schemas.microsoft.com/office/powerpoint/2010/main" val="7666658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Z:\Yolla_multibeam_setup\-- INBOX\Nice pictures\WP13_temp_carpenteria_cube50cm_UTM55S.jpg"/>
          <p:cNvPicPr>
            <a:picLocks noChangeAspect="1" noChangeArrowheads="1"/>
          </p:cNvPicPr>
          <p:nvPr/>
        </p:nvPicPr>
        <p:blipFill>
          <a:blip r:embed="rId3" cstate="print">
            <a:extLst>
              <a:ext uri="{28A0092B-C50C-407E-A947-70E740481C1C}">
                <a14:useLocalDpi xmlns:a14="http://schemas.microsoft.com/office/drawing/2010/main" val="0"/>
              </a:ext>
            </a:extLst>
          </a:blip>
          <a:srcRect l="2673" t="46317" r="15822" b="29254"/>
          <a:stretch>
            <a:fillRect/>
          </a:stretch>
        </p:blipFill>
        <p:spPr bwMode="auto">
          <a:xfrm>
            <a:off x="1" y="-27384"/>
            <a:ext cx="9143999" cy="1394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 y="-27384"/>
            <a:ext cx="9143999" cy="1394222"/>
          </a:xfrm>
          <a:prstGeom prst="rect">
            <a:avLst/>
          </a:prstGeom>
          <a:gradFill flip="none" rotWithShape="1">
            <a:gsLst>
              <a:gs pos="0">
                <a:schemeClr val="bg1"/>
              </a:gs>
              <a:gs pos="100000">
                <a:schemeClr val="accent1">
                  <a:tint val="23500"/>
                  <a:satMod val="160000"/>
                  <a:alpha val="3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sz="1350"/>
          </a:p>
        </p:txBody>
      </p:sp>
      <p:sp>
        <p:nvSpPr>
          <p:cNvPr id="2" name="Title 1"/>
          <p:cNvSpPr>
            <a:spLocks noGrp="1"/>
          </p:cNvSpPr>
          <p:nvPr>
            <p:ph type="title"/>
          </p:nvPr>
        </p:nvSpPr>
        <p:spPr>
          <a:xfrm>
            <a:off x="957611" y="336251"/>
            <a:ext cx="6172200" cy="857250"/>
          </a:xfrm>
        </p:spPr>
        <p:txBody>
          <a:bodyPr/>
          <a:lstStyle/>
          <a:p>
            <a:r>
              <a:rPr lang="en-AU" sz="2700" b="1" dirty="0"/>
              <a:t>Deakin </a:t>
            </a:r>
            <a:r>
              <a:rPr lang="en-AU" sz="2700" b="1" dirty="0" smtClean="0"/>
              <a:t>9m Research </a:t>
            </a:r>
            <a:r>
              <a:rPr lang="en-AU" sz="2700" b="1" dirty="0"/>
              <a:t>Vessel </a:t>
            </a:r>
            <a:r>
              <a:rPr lang="en-AU" sz="2700" b="1" i="1" dirty="0"/>
              <a:t>Yolla</a:t>
            </a:r>
          </a:p>
        </p:txBody>
      </p:sp>
      <p:sp>
        <p:nvSpPr>
          <p:cNvPr id="6" name="TextBox 5"/>
          <p:cNvSpPr txBox="1"/>
          <p:nvPr/>
        </p:nvSpPr>
        <p:spPr>
          <a:xfrm>
            <a:off x="222522" y="1673971"/>
            <a:ext cx="6134554" cy="1892826"/>
          </a:xfrm>
          <a:prstGeom prst="rect">
            <a:avLst/>
          </a:prstGeom>
          <a:noFill/>
        </p:spPr>
        <p:txBody>
          <a:bodyPr wrap="square" rtlCol="0">
            <a:spAutoFit/>
          </a:bodyPr>
          <a:lstStyle/>
          <a:p>
            <a:r>
              <a:rPr lang="en-AU" sz="1500" dirty="0" smtClean="0">
                <a:latin typeface="Arial" pitchFamily="34" charset="0"/>
              </a:rPr>
              <a:t>Gear –MBES Kongsberg 2040C, USBL and variety of video systems</a:t>
            </a:r>
          </a:p>
          <a:p>
            <a:endParaRPr lang="en-AU" sz="1500" dirty="0" smtClean="0">
              <a:latin typeface="Arial" pitchFamily="34" charset="0"/>
            </a:endParaRPr>
          </a:p>
          <a:p>
            <a:r>
              <a:rPr lang="en-AU" sz="1500" dirty="0">
                <a:latin typeface="Arial" pitchFamily="34" charset="0"/>
              </a:rPr>
              <a:t>Advantages – </a:t>
            </a:r>
            <a:r>
              <a:rPr lang="en-AU" sz="1500" dirty="0" err="1">
                <a:latin typeface="Arial" pitchFamily="34" charset="0"/>
              </a:rPr>
              <a:t>Trailerable</a:t>
            </a:r>
            <a:r>
              <a:rPr lang="en-AU" sz="1500" dirty="0">
                <a:latin typeface="Arial" pitchFamily="34" charset="0"/>
              </a:rPr>
              <a:t>, Fast transits, Shallow water manoeuvrability, Greater control of settings, Time series, Multipurpose</a:t>
            </a:r>
            <a:endParaRPr lang="en-AU" dirty="0">
              <a:latin typeface="Arial" pitchFamily="34" charset="0"/>
            </a:endParaRPr>
          </a:p>
          <a:p>
            <a:pPr>
              <a:buFont typeface="Arial" pitchFamily="34" charset="0"/>
              <a:buChar char="•"/>
            </a:pPr>
            <a:endParaRPr lang="en-AU" sz="2100" dirty="0">
              <a:latin typeface="Arial" pitchFamily="34" charset="0"/>
            </a:endParaRPr>
          </a:p>
          <a:p>
            <a:pPr>
              <a:buFont typeface="Arial" pitchFamily="34" charset="0"/>
              <a:buChar char="•"/>
            </a:pPr>
            <a:endParaRPr lang="en-AU" sz="2100" dirty="0">
              <a:latin typeface="Arial" pitchFamily="34" charset="0"/>
            </a:endParaRPr>
          </a:p>
          <a:p>
            <a:endParaRPr lang="en-AU" sz="1500" dirty="0"/>
          </a:p>
        </p:txBody>
      </p:sp>
      <p:pic>
        <p:nvPicPr>
          <p:cNvPr id="9" name="Picture 2" descr="Z:\Yolla_multibeam_setup\-- INBOX\Composite images\yolla_alex.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4274" t="21447" r="9866" b="14814"/>
          <a:stretch/>
        </p:blipFill>
        <p:spPr bwMode="auto">
          <a:xfrm>
            <a:off x="15503" y="3025963"/>
            <a:ext cx="6356697" cy="385942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69464" y="1458855"/>
            <a:ext cx="2805014" cy="2074709"/>
          </a:xfrm>
          <a:prstGeom prst="rect">
            <a:avLst/>
          </a:prstGeom>
        </p:spPr>
      </p:pic>
      <p:pic>
        <p:nvPicPr>
          <p:cNvPr id="2051" name="773291EA-F3F5-46FF-A679-10C202D742D2" descr="773291EA-F3F5-46FF-A679-10C202D742D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5142" b="3416"/>
          <a:stretch/>
        </p:blipFill>
        <p:spPr bwMode="auto">
          <a:xfrm>
            <a:off x="6361205" y="3029598"/>
            <a:ext cx="2813273" cy="1767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p:nvPicPr>
        <p:blipFill rotWithShape="1">
          <a:blip r:embed="rId7"/>
          <a:srcRect l="37871" t="46057" r="11018" b="-1771"/>
          <a:stretch/>
        </p:blipFill>
        <p:spPr>
          <a:xfrm>
            <a:off x="7682813" y="4786029"/>
            <a:ext cx="1492079" cy="2171363"/>
          </a:xfrm>
          <a:prstGeom prst="rect">
            <a:avLst/>
          </a:prstGeom>
        </p:spPr>
      </p:pic>
      <p:pic>
        <p:nvPicPr>
          <p:cNvPr id="15" name="Picture 14"/>
          <p:cNvPicPr>
            <a:picLocks noChangeAspect="1"/>
          </p:cNvPicPr>
          <p:nvPr/>
        </p:nvPicPr>
        <p:blipFill rotWithShape="1">
          <a:blip r:embed="rId8" cstate="print">
            <a:extLst>
              <a:ext uri="{28A0092B-C50C-407E-A947-70E740481C1C}">
                <a14:useLocalDpi xmlns:a14="http://schemas.microsoft.com/office/drawing/2010/main" val="0"/>
              </a:ext>
            </a:extLst>
          </a:blip>
          <a:srcRect l="6676" t="18018" r="20291"/>
          <a:stretch/>
        </p:blipFill>
        <p:spPr>
          <a:xfrm>
            <a:off x="6369464" y="4786029"/>
            <a:ext cx="1362773" cy="2071971"/>
          </a:xfrm>
          <a:prstGeom prst="rect">
            <a:avLst/>
          </a:prstGeom>
        </p:spPr>
      </p:pic>
    </p:spTree>
    <p:extLst>
      <p:ext uri="{BB962C8B-B14F-4D97-AF65-F5344CB8AC3E}">
        <p14:creationId xmlns:p14="http://schemas.microsoft.com/office/powerpoint/2010/main" val="1459260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309081" y="1655894"/>
            <a:ext cx="6426714" cy="553998"/>
          </a:xfrm>
          <a:prstGeom prst="rect">
            <a:avLst/>
          </a:prstGeom>
          <a:noFill/>
        </p:spPr>
        <p:txBody>
          <a:bodyPr wrap="square" rtlCol="0">
            <a:spAutoFit/>
          </a:bodyPr>
          <a:lstStyle/>
          <a:p>
            <a:r>
              <a:rPr lang="en-AU" sz="3000" dirty="0">
                <a:solidFill>
                  <a:schemeClr val="bg1"/>
                </a:solidFill>
              </a:rPr>
              <a:t>Multibeam sonar: Basics</a:t>
            </a:r>
          </a:p>
        </p:txBody>
      </p:sp>
      <p:pic>
        <p:nvPicPr>
          <p:cNvPr id="27" name="Picture 26" descr="Z:\Yolla_multibeam_setup\-- INBOX\Nice pictures\WP13_temp_carpenteria_cube50cm_UTM55S.jpg"/>
          <p:cNvPicPr>
            <a:picLocks noChangeAspect="1" noChangeArrowheads="1"/>
          </p:cNvPicPr>
          <p:nvPr/>
        </p:nvPicPr>
        <p:blipFill>
          <a:blip r:embed="rId3" cstate="print">
            <a:extLst>
              <a:ext uri="{28A0092B-C50C-407E-A947-70E740481C1C}">
                <a14:useLocalDpi xmlns:a14="http://schemas.microsoft.com/office/drawing/2010/main" val="0"/>
              </a:ext>
            </a:extLst>
          </a:blip>
          <a:srcRect l="2673" t="46317" r="15822" b="29254"/>
          <a:stretch>
            <a:fillRect/>
          </a:stretch>
        </p:blipFill>
        <p:spPr bwMode="auto">
          <a:xfrm>
            <a:off x="0" y="-125462"/>
            <a:ext cx="9144000" cy="1394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nvSpPr>
        <p:spPr>
          <a:xfrm>
            <a:off x="1" y="-963488"/>
            <a:ext cx="9143999" cy="2221776"/>
          </a:xfrm>
          <a:prstGeom prst="rect">
            <a:avLst/>
          </a:prstGeom>
          <a:gradFill flip="none" rotWithShape="1">
            <a:gsLst>
              <a:gs pos="0">
                <a:schemeClr val="bg1"/>
              </a:gs>
              <a:gs pos="100000">
                <a:schemeClr val="accent1">
                  <a:tint val="23500"/>
                  <a:satMod val="160000"/>
                  <a:alpha val="3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sz="1350"/>
          </a:p>
        </p:txBody>
      </p:sp>
      <p:sp>
        <p:nvSpPr>
          <p:cNvPr id="18" name="Rectangle 17"/>
          <p:cNvSpPr/>
          <p:nvPr/>
        </p:nvSpPr>
        <p:spPr>
          <a:xfrm>
            <a:off x="120441" y="2621734"/>
            <a:ext cx="6858000" cy="22533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350" dirty="0"/>
          </a:p>
        </p:txBody>
      </p:sp>
      <p:grpSp>
        <p:nvGrpSpPr>
          <p:cNvPr id="4" name="Group 15"/>
          <p:cNvGrpSpPr/>
          <p:nvPr/>
        </p:nvGrpSpPr>
        <p:grpSpPr>
          <a:xfrm>
            <a:off x="107504" y="2010817"/>
            <a:ext cx="6870938" cy="4802559"/>
            <a:chOff x="-11632" y="2162160"/>
            <a:chExt cx="9053796" cy="6403412"/>
          </a:xfrm>
        </p:grpSpPr>
        <p:pic>
          <p:nvPicPr>
            <p:cNvPr id="1026" name="Picture 2" descr="C:\Users\Multibeam\Desktop\Wilsons Prom temporary processing\deliverables\Wilsons_Promontory_temp_processing_results\jpg\wprom_temp_5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632" y="2162160"/>
              <a:ext cx="9053796" cy="640341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 descr="image003"/>
            <p:cNvPicPr>
              <a:picLocks noChangeAspect="1" noChangeArrowheads="1"/>
            </p:cNvPicPr>
            <p:nvPr/>
          </p:nvPicPr>
          <p:blipFill>
            <a:blip r:embed="rId5" cstate="print"/>
            <a:srcRect/>
            <a:stretch>
              <a:fillRect/>
            </a:stretch>
          </p:blipFill>
          <p:spPr bwMode="auto">
            <a:xfrm>
              <a:off x="8118764" y="5039559"/>
              <a:ext cx="723900" cy="2705100"/>
            </a:xfrm>
            <a:prstGeom prst="rect">
              <a:avLst/>
            </a:prstGeom>
            <a:noFill/>
            <a:ln w="9525">
              <a:noFill/>
              <a:miter lim="800000"/>
              <a:headEnd/>
              <a:tailEnd/>
            </a:ln>
          </p:spPr>
        </p:pic>
      </p:grpSp>
      <p:sp>
        <p:nvSpPr>
          <p:cNvPr id="2" name="Title 1"/>
          <p:cNvSpPr>
            <a:spLocks noGrp="1"/>
          </p:cNvSpPr>
          <p:nvPr>
            <p:ph type="title"/>
          </p:nvPr>
        </p:nvSpPr>
        <p:spPr>
          <a:xfrm>
            <a:off x="450438" y="451657"/>
            <a:ext cx="6799687" cy="388391"/>
          </a:xfrm>
        </p:spPr>
        <p:txBody>
          <a:bodyPr>
            <a:noAutofit/>
          </a:bodyPr>
          <a:lstStyle/>
          <a:p>
            <a:r>
              <a:rPr lang="en-AU" sz="2400" b="1" dirty="0" smtClean="0"/>
              <a:t>MBES for habitat mapping </a:t>
            </a:r>
            <a:endParaRPr lang="en-AU" sz="2400" b="1" i="1" dirty="0"/>
          </a:p>
        </p:txBody>
      </p:sp>
      <p:sp>
        <p:nvSpPr>
          <p:cNvPr id="8" name="TextBox 7"/>
          <p:cNvSpPr txBox="1"/>
          <p:nvPr/>
        </p:nvSpPr>
        <p:spPr>
          <a:xfrm>
            <a:off x="1651368" y="3850625"/>
            <a:ext cx="976746" cy="438582"/>
          </a:xfrm>
          <a:prstGeom prst="rect">
            <a:avLst/>
          </a:prstGeom>
          <a:noFill/>
        </p:spPr>
        <p:txBody>
          <a:bodyPr wrap="square" rtlCol="0">
            <a:spAutoFit/>
          </a:bodyPr>
          <a:lstStyle/>
          <a:p>
            <a:r>
              <a:rPr lang="en-AU" sz="1125" dirty="0">
                <a:solidFill>
                  <a:schemeClr val="bg1"/>
                </a:solidFill>
                <a:effectLst>
                  <a:outerShdw blurRad="38100" dist="38100" dir="2700000" algn="tl">
                    <a:srgbClr val="000000">
                      <a:alpha val="43137"/>
                    </a:srgbClr>
                  </a:outerShdw>
                </a:effectLst>
              </a:rPr>
              <a:t>Low profile reef</a:t>
            </a:r>
          </a:p>
        </p:txBody>
      </p:sp>
      <p:sp>
        <p:nvSpPr>
          <p:cNvPr id="9" name="TextBox 8"/>
          <p:cNvSpPr txBox="1"/>
          <p:nvPr/>
        </p:nvSpPr>
        <p:spPr>
          <a:xfrm>
            <a:off x="2798572" y="5687799"/>
            <a:ext cx="976746" cy="611706"/>
          </a:xfrm>
          <a:prstGeom prst="rect">
            <a:avLst/>
          </a:prstGeom>
          <a:noFill/>
        </p:spPr>
        <p:txBody>
          <a:bodyPr wrap="square" rtlCol="0">
            <a:spAutoFit/>
          </a:bodyPr>
          <a:lstStyle/>
          <a:p>
            <a:r>
              <a:rPr lang="en-AU" sz="1125" dirty="0">
                <a:solidFill>
                  <a:schemeClr val="bg1"/>
                </a:solidFill>
                <a:effectLst>
                  <a:outerShdw blurRad="38100" dist="38100" dir="2700000" algn="tl">
                    <a:srgbClr val="000000">
                      <a:alpha val="43137"/>
                    </a:srgbClr>
                  </a:outerShdw>
                </a:effectLst>
              </a:rPr>
              <a:t>30m high underwater sand dune</a:t>
            </a:r>
          </a:p>
        </p:txBody>
      </p:sp>
      <p:sp>
        <p:nvSpPr>
          <p:cNvPr id="10" name="TextBox 9"/>
          <p:cNvSpPr txBox="1"/>
          <p:nvPr/>
        </p:nvSpPr>
        <p:spPr>
          <a:xfrm>
            <a:off x="3850282" y="6016656"/>
            <a:ext cx="976746" cy="438582"/>
          </a:xfrm>
          <a:prstGeom prst="rect">
            <a:avLst/>
          </a:prstGeom>
          <a:noFill/>
        </p:spPr>
        <p:txBody>
          <a:bodyPr wrap="square" rtlCol="0">
            <a:spAutoFit/>
          </a:bodyPr>
          <a:lstStyle/>
          <a:p>
            <a:r>
              <a:rPr lang="en-AU" sz="1125" dirty="0">
                <a:solidFill>
                  <a:schemeClr val="bg1"/>
                </a:solidFill>
                <a:effectLst>
                  <a:outerShdw blurRad="38100" dist="38100" dir="2700000" algn="tl">
                    <a:srgbClr val="000000">
                      <a:alpha val="43137"/>
                    </a:srgbClr>
                  </a:outerShdw>
                </a:effectLst>
              </a:rPr>
              <a:t>85-90m </a:t>
            </a:r>
          </a:p>
          <a:p>
            <a:r>
              <a:rPr lang="en-AU" sz="1125" dirty="0">
                <a:solidFill>
                  <a:schemeClr val="bg1"/>
                </a:solidFill>
                <a:effectLst>
                  <a:outerShdw blurRad="38100" dist="38100" dir="2700000" algn="tl">
                    <a:srgbClr val="000000">
                      <a:alpha val="43137"/>
                    </a:srgbClr>
                  </a:outerShdw>
                </a:effectLst>
              </a:rPr>
              <a:t>deep holes</a:t>
            </a:r>
          </a:p>
        </p:txBody>
      </p:sp>
      <p:sp>
        <p:nvSpPr>
          <p:cNvPr id="11" name="TextBox 10"/>
          <p:cNvSpPr txBox="1"/>
          <p:nvPr/>
        </p:nvSpPr>
        <p:spPr>
          <a:xfrm>
            <a:off x="5007603" y="5161568"/>
            <a:ext cx="976746" cy="265457"/>
          </a:xfrm>
          <a:prstGeom prst="rect">
            <a:avLst/>
          </a:prstGeom>
          <a:noFill/>
        </p:spPr>
        <p:txBody>
          <a:bodyPr wrap="square" rtlCol="0">
            <a:spAutoFit/>
          </a:bodyPr>
          <a:lstStyle/>
          <a:p>
            <a:r>
              <a:rPr lang="en-AU" sz="1125" dirty="0">
                <a:solidFill>
                  <a:schemeClr val="bg1"/>
                </a:solidFill>
                <a:effectLst>
                  <a:outerShdw blurRad="38100" dist="38100" dir="2700000" algn="tl">
                    <a:srgbClr val="000000">
                      <a:alpha val="43137"/>
                    </a:srgbClr>
                  </a:outerShdw>
                </a:effectLst>
              </a:rPr>
              <a:t>Sand spits</a:t>
            </a:r>
          </a:p>
        </p:txBody>
      </p:sp>
      <p:cxnSp>
        <p:nvCxnSpPr>
          <p:cNvPr id="15" name="Straight Arrow Connector 14"/>
          <p:cNvCxnSpPr/>
          <p:nvPr/>
        </p:nvCxnSpPr>
        <p:spPr>
          <a:xfrm flipV="1">
            <a:off x="4148157" y="5312685"/>
            <a:ext cx="1" cy="717695"/>
          </a:xfrm>
          <a:prstGeom prst="straightConnector1">
            <a:avLst/>
          </a:prstGeom>
          <a:ln w="38100">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a:stCxn id="9" idx="0"/>
          </p:cNvCxnSpPr>
          <p:nvPr/>
        </p:nvCxnSpPr>
        <p:spPr>
          <a:xfrm rot="5400000" flipH="1" flipV="1">
            <a:off x="3338059" y="5332679"/>
            <a:ext cx="304007" cy="406237"/>
          </a:xfrm>
          <a:prstGeom prst="straightConnector1">
            <a:avLst/>
          </a:prstGeom>
          <a:ln w="38100">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flipH="1">
            <a:off x="4899592" y="5370082"/>
            <a:ext cx="324035" cy="228251"/>
          </a:xfrm>
          <a:prstGeom prst="straightConnector1">
            <a:avLst/>
          </a:prstGeom>
          <a:ln w="38100">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1048582" y="4599071"/>
            <a:ext cx="976746" cy="438582"/>
          </a:xfrm>
          <a:prstGeom prst="rect">
            <a:avLst/>
          </a:prstGeom>
          <a:noFill/>
        </p:spPr>
        <p:txBody>
          <a:bodyPr wrap="square" rtlCol="0">
            <a:spAutoFit/>
          </a:bodyPr>
          <a:lstStyle/>
          <a:p>
            <a:r>
              <a:rPr lang="en-AU" sz="1125" dirty="0">
                <a:solidFill>
                  <a:schemeClr val="bg1"/>
                </a:solidFill>
                <a:effectLst>
                  <a:outerShdw blurRad="38100" dist="38100" dir="2700000" algn="tl">
                    <a:srgbClr val="000000">
                      <a:alpha val="43137"/>
                    </a:srgbClr>
                  </a:outerShdw>
                </a:effectLst>
              </a:rPr>
              <a:t>Carpentaria shipwreck</a:t>
            </a:r>
          </a:p>
        </p:txBody>
      </p:sp>
      <p:cxnSp>
        <p:nvCxnSpPr>
          <p:cNvPr id="34" name="Straight Arrow Connector 33"/>
          <p:cNvCxnSpPr/>
          <p:nvPr/>
        </p:nvCxnSpPr>
        <p:spPr>
          <a:xfrm>
            <a:off x="1679432" y="5014571"/>
            <a:ext cx="431019" cy="293283"/>
          </a:xfrm>
          <a:prstGeom prst="straightConnector1">
            <a:avLst/>
          </a:prstGeom>
          <a:ln w="38100">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V="1">
            <a:off x="4148156" y="5687800"/>
            <a:ext cx="190499" cy="328857"/>
          </a:xfrm>
          <a:prstGeom prst="straightConnector1">
            <a:avLst/>
          </a:prstGeom>
          <a:ln w="38100">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2018640" y="5322188"/>
            <a:ext cx="270030" cy="162018"/>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pic>
        <p:nvPicPr>
          <p:cNvPr id="20" name="Content Placeholder 3"/>
          <p:cNvPicPr>
            <a:picLocks noGrp="1" noChangeAspect="1"/>
          </p:cNvPicPr>
          <p:nvPr>
            <p:ph idx="1"/>
          </p:nvPr>
        </p:nvPicPr>
        <p:blipFill rotWithShape="1">
          <a:blip r:embed="rId6" cstate="print">
            <a:extLst>
              <a:ext uri="{28A0092B-C50C-407E-A947-70E740481C1C}">
                <a14:useLocalDpi xmlns:a14="http://schemas.microsoft.com/office/drawing/2010/main" val="0"/>
              </a:ext>
            </a:extLst>
          </a:blip>
          <a:srcRect t="7722" r="10529"/>
          <a:stretch/>
        </p:blipFill>
        <p:spPr>
          <a:xfrm>
            <a:off x="161962" y="2043384"/>
            <a:ext cx="3770072" cy="2605058"/>
          </a:xfrm>
          <a:ln w="25400">
            <a:solidFill>
              <a:srgbClr val="FF0000"/>
            </a:solidFill>
          </a:ln>
        </p:spPr>
      </p:pic>
      <p:cxnSp>
        <p:nvCxnSpPr>
          <p:cNvPr id="21" name="Straight Connector 20"/>
          <p:cNvCxnSpPr/>
          <p:nvPr/>
        </p:nvCxnSpPr>
        <p:spPr>
          <a:xfrm>
            <a:off x="3163848" y="3279296"/>
            <a:ext cx="326216" cy="549243"/>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769384" y="3498917"/>
            <a:ext cx="1483948" cy="323165"/>
          </a:xfrm>
          <a:prstGeom prst="rect">
            <a:avLst/>
          </a:prstGeom>
          <a:noFill/>
        </p:spPr>
        <p:txBody>
          <a:bodyPr wrap="square" rtlCol="0">
            <a:spAutoFit/>
          </a:bodyPr>
          <a:lstStyle/>
          <a:p>
            <a:r>
              <a:rPr lang="en-AU" sz="1500" b="1" dirty="0"/>
              <a:t>300 </a:t>
            </a:r>
            <a:r>
              <a:rPr lang="en-AU" sz="1500" b="1" dirty="0" err="1"/>
              <a:t>ft</a:t>
            </a:r>
            <a:endParaRPr lang="en-AU" sz="1500" b="1" dirty="0"/>
          </a:p>
        </p:txBody>
      </p:sp>
      <p:cxnSp>
        <p:nvCxnSpPr>
          <p:cNvPr id="14" name="Straight Connector 13"/>
          <p:cNvCxnSpPr/>
          <p:nvPr/>
        </p:nvCxnSpPr>
        <p:spPr>
          <a:xfrm>
            <a:off x="3932033" y="4599071"/>
            <a:ext cx="68580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214653" y="4617800"/>
            <a:ext cx="1717380" cy="703971"/>
          </a:xfrm>
          <a:prstGeom prst="line">
            <a:avLst/>
          </a:prstGeom>
          <a:ln>
            <a:solidFill>
              <a:srgbClr val="FF0000"/>
            </a:solidFill>
            <a:prstDash val="dash"/>
          </a:ln>
        </p:spPr>
        <p:style>
          <a:lnRef idx="2">
            <a:schemeClr val="accent2"/>
          </a:lnRef>
          <a:fillRef idx="0">
            <a:schemeClr val="accent2"/>
          </a:fillRef>
          <a:effectRef idx="1">
            <a:schemeClr val="accent2"/>
          </a:effectRef>
          <a:fontRef idx="minor">
            <a:schemeClr val="tx1"/>
          </a:fontRef>
        </p:style>
      </p:cxnSp>
      <p:cxnSp>
        <p:nvCxnSpPr>
          <p:cNvPr id="30" name="Straight Connector 29"/>
          <p:cNvCxnSpPr/>
          <p:nvPr/>
        </p:nvCxnSpPr>
        <p:spPr>
          <a:xfrm>
            <a:off x="159156" y="4628610"/>
            <a:ext cx="1839344" cy="679244"/>
          </a:xfrm>
          <a:prstGeom prst="line">
            <a:avLst/>
          </a:prstGeom>
          <a:ln>
            <a:solidFill>
              <a:srgbClr val="FF0000"/>
            </a:solidFill>
            <a:prstDash val="dash"/>
          </a:ln>
        </p:spPr>
        <p:style>
          <a:lnRef idx="2">
            <a:schemeClr val="accent2"/>
          </a:lnRef>
          <a:fillRef idx="0">
            <a:schemeClr val="accent2"/>
          </a:fillRef>
          <a:effectRef idx="1">
            <a:schemeClr val="accent2"/>
          </a:effectRef>
          <a:fontRef idx="minor">
            <a:schemeClr val="tx1"/>
          </a:fontRef>
        </p:style>
      </p:cxnSp>
      <p:pic>
        <p:nvPicPr>
          <p:cNvPr id="5" name="Picture 4"/>
          <p:cNvPicPr>
            <a:picLocks noChangeAspect="1"/>
          </p:cNvPicPr>
          <p:nvPr/>
        </p:nvPicPr>
        <p:blipFill>
          <a:blip r:embed="rId7"/>
          <a:stretch>
            <a:fillRect/>
          </a:stretch>
        </p:blipFill>
        <p:spPr>
          <a:xfrm>
            <a:off x="7102763" y="33103"/>
            <a:ext cx="2028870" cy="799676"/>
          </a:xfrm>
          <a:prstGeom prst="rect">
            <a:avLst/>
          </a:prstGeom>
        </p:spPr>
      </p:pic>
      <p:pic>
        <p:nvPicPr>
          <p:cNvPr id="29" name="Picture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39021" y="4944106"/>
            <a:ext cx="2499579" cy="1814387"/>
          </a:xfrm>
          <a:prstGeom prst="rect">
            <a:avLst/>
          </a:prstGeom>
        </p:spPr>
      </p:pic>
      <p:pic>
        <p:nvPicPr>
          <p:cNvPr id="31" name="Picture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43435" y="1028409"/>
            <a:ext cx="2302607" cy="1844351"/>
          </a:xfrm>
          <a:prstGeom prst="rect">
            <a:avLst/>
          </a:prstGeom>
        </p:spPr>
      </p:pic>
      <p:pic>
        <p:nvPicPr>
          <p:cNvPr id="32" name="Picture 31" descr="Refuge_Plan.jpg"/>
          <p:cNvPicPr>
            <a:picLocks noChangeAspect="1"/>
          </p:cNvPicPr>
          <p:nvPr/>
        </p:nvPicPr>
        <p:blipFill>
          <a:blip r:embed="rId10" cstate="print"/>
          <a:srcRect l="15744" r="14809"/>
          <a:stretch>
            <a:fillRect/>
          </a:stretch>
        </p:blipFill>
        <p:spPr>
          <a:xfrm>
            <a:off x="6933919" y="2898451"/>
            <a:ext cx="2237878" cy="2024397"/>
          </a:xfrm>
          <a:prstGeom prst="rect">
            <a:avLst/>
          </a:prstGeom>
        </p:spPr>
      </p:pic>
    </p:spTree>
    <p:extLst>
      <p:ext uri="{BB962C8B-B14F-4D97-AF65-F5344CB8AC3E}">
        <p14:creationId xmlns:p14="http://schemas.microsoft.com/office/powerpoint/2010/main" val="3524536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1962" y="357060"/>
            <a:ext cx="6896100" cy="1143000"/>
          </a:xfrm>
        </p:spPr>
        <p:txBody>
          <a:bodyPr/>
          <a:lstStyle/>
          <a:p>
            <a:r>
              <a:rPr lang="en-AU" dirty="0" smtClean="0"/>
              <a:t>Seamap Australia</a:t>
            </a:r>
            <a:endParaRPr lang="en-AU" dirty="0"/>
          </a:p>
        </p:txBody>
      </p:sp>
      <p:sp>
        <p:nvSpPr>
          <p:cNvPr id="3" name="Content Placeholder 2"/>
          <p:cNvSpPr>
            <a:spLocks noGrp="1"/>
          </p:cNvSpPr>
          <p:nvPr>
            <p:ph idx="1"/>
          </p:nvPr>
        </p:nvSpPr>
        <p:spPr>
          <a:xfrm>
            <a:off x="458553" y="1348598"/>
            <a:ext cx="8229600" cy="4431486"/>
          </a:xfrm>
        </p:spPr>
        <p:txBody>
          <a:bodyPr/>
          <a:lstStyle/>
          <a:p>
            <a:pPr marL="0" indent="0">
              <a:buNone/>
            </a:pPr>
            <a:r>
              <a:rPr lang="en-AU" dirty="0" smtClean="0"/>
              <a:t>SeaMap Australia is an Australian National Data Service (ANDS) funded project </a:t>
            </a:r>
            <a:r>
              <a:rPr lang="en-AU" sz="1600" dirty="0" smtClean="0"/>
              <a:t>[Jan2016- June 2017]</a:t>
            </a:r>
          </a:p>
          <a:p>
            <a:endParaRPr lang="en-AU" dirty="0"/>
          </a:p>
        </p:txBody>
      </p:sp>
      <p:pic>
        <p:nvPicPr>
          <p:cNvPr id="4" name="Picture 3"/>
          <p:cNvPicPr>
            <a:picLocks noChangeAspect="1"/>
          </p:cNvPicPr>
          <p:nvPr/>
        </p:nvPicPr>
        <p:blipFill>
          <a:blip r:embed="rId2"/>
          <a:stretch>
            <a:fillRect/>
          </a:stretch>
        </p:blipFill>
        <p:spPr>
          <a:xfrm>
            <a:off x="4499992" y="92978"/>
            <a:ext cx="2736304" cy="1255620"/>
          </a:xfrm>
          <a:prstGeom prst="rect">
            <a:avLst/>
          </a:prstGeom>
        </p:spPr>
      </p:pic>
      <p:graphicFrame>
        <p:nvGraphicFramePr>
          <p:cNvPr id="5" name="Diagram 4"/>
          <p:cNvGraphicFramePr/>
          <p:nvPr>
            <p:extLst>
              <p:ext uri="{D42A27DB-BD31-4B8C-83A1-F6EECF244321}">
                <p14:modId xmlns:p14="http://schemas.microsoft.com/office/powerpoint/2010/main" val="3426129513"/>
              </p:ext>
            </p:extLst>
          </p:nvPr>
        </p:nvGraphicFramePr>
        <p:xfrm>
          <a:off x="1115616" y="2204864"/>
          <a:ext cx="7128792" cy="42800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939373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780" y="0"/>
            <a:ext cx="4392488" cy="6760768"/>
          </a:xfrm>
          <a:prstGeom prst="rect">
            <a:avLst/>
          </a:prstGeom>
        </p:spPr>
      </p:pic>
      <p:pic>
        <p:nvPicPr>
          <p:cNvPr id="5" name="Picture 4"/>
          <p:cNvPicPr>
            <a:picLocks noChangeAspect="1"/>
          </p:cNvPicPr>
          <p:nvPr/>
        </p:nvPicPr>
        <p:blipFill>
          <a:blip r:embed="rId3"/>
          <a:stretch>
            <a:fillRect/>
          </a:stretch>
        </p:blipFill>
        <p:spPr>
          <a:xfrm>
            <a:off x="2414794" y="1346796"/>
            <a:ext cx="6696075" cy="4067175"/>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439956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AU"/>
          </a:p>
        </p:txBody>
      </p:sp>
      <p:grpSp>
        <p:nvGrpSpPr>
          <p:cNvPr id="6" name="Group 5"/>
          <p:cNvGrpSpPr/>
          <p:nvPr/>
        </p:nvGrpSpPr>
        <p:grpSpPr>
          <a:xfrm>
            <a:off x="0" y="606391"/>
            <a:ext cx="9144000" cy="6128797"/>
            <a:chOff x="0" y="606391"/>
            <a:chExt cx="9144000" cy="6128797"/>
          </a:xfrm>
        </p:grpSpPr>
        <p:pic>
          <p:nvPicPr>
            <p:cNvPr id="4" name="Picture 3"/>
            <p:cNvPicPr>
              <a:picLocks noChangeAspect="1"/>
            </p:cNvPicPr>
            <p:nvPr/>
          </p:nvPicPr>
          <p:blipFill rotWithShape="1">
            <a:blip r:embed="rId2"/>
            <a:srcRect t="11539" b="21287"/>
            <a:stretch/>
          </p:blipFill>
          <p:spPr>
            <a:xfrm>
              <a:off x="0" y="606391"/>
              <a:ext cx="9144000" cy="3711070"/>
            </a:xfrm>
            <a:prstGeom prst="rect">
              <a:avLst/>
            </a:prstGeom>
          </p:spPr>
        </p:pic>
        <p:pic>
          <p:nvPicPr>
            <p:cNvPr id="5" name="Picture 4"/>
            <p:cNvPicPr>
              <a:picLocks noChangeAspect="1"/>
            </p:cNvPicPr>
            <p:nvPr/>
          </p:nvPicPr>
          <p:blipFill>
            <a:blip r:embed="rId3"/>
            <a:stretch>
              <a:fillRect/>
            </a:stretch>
          </p:blipFill>
          <p:spPr>
            <a:xfrm>
              <a:off x="0" y="4293096"/>
              <a:ext cx="9144000" cy="2442092"/>
            </a:xfrm>
            <a:prstGeom prst="rect">
              <a:avLst/>
            </a:prstGeom>
          </p:spPr>
        </p:pic>
      </p:grpSp>
    </p:spTree>
    <p:extLst>
      <p:ext uri="{BB962C8B-B14F-4D97-AF65-F5344CB8AC3E}">
        <p14:creationId xmlns:p14="http://schemas.microsoft.com/office/powerpoint/2010/main" val="37199243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554940"/>
            <a:ext cx="9144000" cy="4303059"/>
          </a:xfrm>
          <a:prstGeom prst="rect">
            <a:avLst/>
          </a:prstGeom>
        </p:spPr>
      </p:pic>
      <p:pic>
        <p:nvPicPr>
          <p:cNvPr id="5" name="Picture 4"/>
          <p:cNvPicPr>
            <a:picLocks noChangeAspect="1"/>
          </p:cNvPicPr>
          <p:nvPr/>
        </p:nvPicPr>
        <p:blipFill>
          <a:blip r:embed="rId3"/>
          <a:stretch>
            <a:fillRect/>
          </a:stretch>
        </p:blipFill>
        <p:spPr>
          <a:xfrm>
            <a:off x="395536" y="548680"/>
            <a:ext cx="5608534" cy="54281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5"/>
          <p:cNvPicPr>
            <a:picLocks noChangeAspect="1"/>
          </p:cNvPicPr>
          <p:nvPr/>
        </p:nvPicPr>
        <p:blipFill>
          <a:blip r:embed="rId4"/>
          <a:stretch>
            <a:fillRect/>
          </a:stretch>
        </p:blipFill>
        <p:spPr>
          <a:xfrm>
            <a:off x="4788024" y="44624"/>
            <a:ext cx="4268809" cy="5991647"/>
          </a:xfrm>
          <a:prstGeom prst="rect">
            <a:avLst/>
          </a:prstGeom>
        </p:spPr>
      </p:pic>
    </p:spTree>
    <p:extLst>
      <p:ext uri="{BB962C8B-B14F-4D97-AF65-F5344CB8AC3E}">
        <p14:creationId xmlns:p14="http://schemas.microsoft.com/office/powerpoint/2010/main" val="141175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2156"/>
          <a:stretch/>
        </p:blipFill>
        <p:spPr>
          <a:xfrm>
            <a:off x="53458" y="13889"/>
            <a:ext cx="9090542" cy="4824536"/>
          </a:xfrm>
          <a:prstGeom prst="rect">
            <a:avLst/>
          </a:prstGeom>
        </p:spPr>
      </p:pic>
    </p:spTree>
    <p:extLst>
      <p:ext uri="{BB962C8B-B14F-4D97-AF65-F5344CB8AC3E}">
        <p14:creationId xmlns:p14="http://schemas.microsoft.com/office/powerpoint/2010/main" val="24291993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NERP MBH Hub">
      <a:majorFont>
        <a:latin typeface="Frutiger LT Std 55 Roman"/>
        <a:ea typeface=""/>
        <a:cs typeface=""/>
      </a:majorFont>
      <a:minorFont>
        <a:latin typeface="Frutiger LT Std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4072</TotalTime>
  <Words>460</Words>
  <Application>Microsoft Office PowerPoint</Application>
  <PresentationFormat>On-screen Show (4:3)</PresentationFormat>
  <Paragraphs>54</Paragraphs>
  <Slides>14</Slides>
  <Notes>2</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Seamap Australia</vt:lpstr>
      <vt:lpstr>PowerPoint Presentation</vt:lpstr>
      <vt:lpstr>Deakin 9m Research Vessel Yolla</vt:lpstr>
      <vt:lpstr>MBES for habitat mapping </vt:lpstr>
      <vt:lpstr>Seamap Australia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2B</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TiM BOHM</dc:creator>
  <cp:lastModifiedBy>Aero Leplastrier</cp:lastModifiedBy>
  <cp:revision>329</cp:revision>
  <cp:lastPrinted>2015-07-29T07:00:54Z</cp:lastPrinted>
  <dcterms:created xsi:type="dcterms:W3CDTF">2011-08-05T01:39:14Z</dcterms:created>
  <dcterms:modified xsi:type="dcterms:W3CDTF">2018-04-05T21:35:13Z</dcterms:modified>
</cp:coreProperties>
</file>